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67"/>
  </p:notesMasterIdLst>
  <p:sldIdLst>
    <p:sldId id="256" r:id="rId2"/>
    <p:sldId id="365" r:id="rId3"/>
    <p:sldId id="370" r:id="rId4"/>
    <p:sldId id="374" r:id="rId5"/>
    <p:sldId id="366" r:id="rId6"/>
    <p:sldId id="368" r:id="rId7"/>
    <p:sldId id="372" r:id="rId8"/>
    <p:sldId id="267" r:id="rId9"/>
    <p:sldId id="279" r:id="rId10"/>
    <p:sldId id="280" r:id="rId11"/>
    <p:sldId id="282" r:id="rId12"/>
    <p:sldId id="305" r:id="rId13"/>
    <p:sldId id="306" r:id="rId14"/>
    <p:sldId id="307" r:id="rId15"/>
    <p:sldId id="286" r:id="rId16"/>
    <p:sldId id="289" r:id="rId17"/>
    <p:sldId id="316" r:id="rId18"/>
    <p:sldId id="287" r:id="rId19"/>
    <p:sldId id="315" r:id="rId20"/>
    <p:sldId id="308" r:id="rId21"/>
    <p:sldId id="310" r:id="rId22"/>
    <p:sldId id="314" r:id="rId23"/>
    <p:sldId id="311" r:id="rId24"/>
    <p:sldId id="313" r:id="rId25"/>
    <p:sldId id="293" r:id="rId26"/>
    <p:sldId id="375" r:id="rId27"/>
    <p:sldId id="329" r:id="rId28"/>
    <p:sldId id="318" r:id="rId29"/>
    <p:sldId id="326" r:id="rId30"/>
    <p:sldId id="325" r:id="rId31"/>
    <p:sldId id="320" r:id="rId32"/>
    <p:sldId id="323" r:id="rId33"/>
    <p:sldId id="324" r:id="rId34"/>
    <p:sldId id="378" r:id="rId35"/>
    <p:sldId id="328" r:id="rId36"/>
    <p:sldId id="344" r:id="rId37"/>
    <p:sldId id="371" r:id="rId38"/>
    <p:sldId id="343" r:id="rId39"/>
    <p:sldId id="361" r:id="rId40"/>
    <p:sldId id="342" r:id="rId41"/>
    <p:sldId id="338" r:id="rId42"/>
    <p:sldId id="340" r:id="rId43"/>
    <p:sldId id="330" r:id="rId44"/>
    <p:sldId id="331" r:id="rId45"/>
    <p:sldId id="336" r:id="rId46"/>
    <p:sldId id="341" r:id="rId47"/>
    <p:sldId id="351" r:id="rId48"/>
    <p:sldId id="352" r:id="rId49"/>
    <p:sldId id="346" r:id="rId50"/>
    <p:sldId id="377" r:id="rId51"/>
    <p:sldId id="379" r:id="rId52"/>
    <p:sldId id="327" r:id="rId53"/>
    <p:sldId id="356" r:id="rId54"/>
    <p:sldId id="348" r:id="rId55"/>
    <p:sldId id="350" r:id="rId56"/>
    <p:sldId id="353" r:id="rId57"/>
    <p:sldId id="357" r:id="rId58"/>
    <p:sldId id="358" r:id="rId59"/>
    <p:sldId id="258" r:id="rId60"/>
    <p:sldId id="355" r:id="rId61"/>
    <p:sldId id="359" r:id="rId62"/>
    <p:sldId id="380" r:id="rId63"/>
    <p:sldId id="360" r:id="rId64"/>
    <p:sldId id="363" r:id="rId65"/>
    <p:sldId id="36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snapToGrid="0" snapToObjects="1">
      <p:cViewPr>
        <p:scale>
          <a:sx n="109" d="100"/>
          <a:sy n="109" d="100"/>
        </p:scale>
        <p:origin x="-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image" Target="../media/image14.png"/><Relationship Id="rId2"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94759-7C09-F541-8EF5-42C151383E67}" type="datetimeFigureOut">
              <a:rPr lang="fr-FR" smtClean="0"/>
              <a:t>22/11/14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5BFFC-7939-6B46-85B7-6E3EBA9CE0C4}" type="slidenum">
              <a:rPr lang="fr-FR" smtClean="0"/>
              <a:t>‹#›</a:t>
            </a:fld>
            <a:endParaRPr lang="fr-FR"/>
          </a:p>
        </p:txBody>
      </p:sp>
    </p:spTree>
    <p:extLst>
      <p:ext uri="{BB962C8B-B14F-4D97-AF65-F5344CB8AC3E}">
        <p14:creationId xmlns:p14="http://schemas.microsoft.com/office/powerpoint/2010/main" val="1778398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5B1E-52E1-FF41-AFC7-01C7797F596B}" type="slidenum">
              <a:rPr lang="en-US" smtClean="0"/>
              <a:t>7</a:t>
            </a:fld>
            <a:endParaRPr lang="en-US"/>
          </a:p>
        </p:txBody>
      </p:sp>
    </p:spTree>
    <p:extLst>
      <p:ext uri="{BB962C8B-B14F-4D97-AF65-F5344CB8AC3E}">
        <p14:creationId xmlns:p14="http://schemas.microsoft.com/office/powerpoint/2010/main" val="59182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12957-1E9C-8A45-9824-91B84ADB68F8}" type="slidenum">
              <a:rPr lang="fr-FR"/>
              <a:pPr/>
              <a:t>12</a:t>
            </a:fld>
            <a:endParaRPr lang="fr-F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pPr>
              <a:lnSpc>
                <a:spcPct val="90000"/>
              </a:lnSpc>
            </a:pPr>
            <a:r>
              <a:rPr lang="fr-FR" sz="1000" b="1"/>
              <a:t>Comités de Protection des Personnes </a:t>
            </a:r>
            <a:r>
              <a:rPr lang="fr-FR" sz="1000"/>
              <a:t>(CPP) </a:t>
            </a:r>
          </a:p>
          <a:p>
            <a:pPr>
              <a:lnSpc>
                <a:spcPct val="90000"/>
              </a:lnSpc>
            </a:pPr>
            <a:r>
              <a:rPr lang="fr-FR" sz="1000"/>
              <a:t>Ces comités représentent l'équivalent français des "e</a:t>
            </a:r>
            <a:r>
              <a:rPr lang="fr-FR" sz="1000" i="1"/>
              <a:t>thical research comittee</a:t>
            </a:r>
            <a:r>
              <a:rPr lang="fr-FR" sz="1000"/>
              <a:t>" ou "Comités d'éthique de la recherche" présents dans les pays européens. Il convient de ne pas les confondre avec le Comité d'Ethique pour les sciences du CNRS. Ces comités ne produisent pas de recommandations mais sont consultés pour donner ou refuser des autorisations pour des essais thérapeutiques particuliers.</a:t>
            </a:r>
          </a:p>
          <a:p>
            <a:pPr>
              <a:lnSpc>
                <a:spcPct val="90000"/>
              </a:lnSpc>
            </a:pPr>
            <a:r>
              <a:rPr lang="fr-FR" sz="1000"/>
              <a:t> Leur mission est de s'assurer que tout projet de recherche médicale sur l'être humain mené en France respecte les mesures médicales, éthiques et juridiques qui visent à assurer la protection des personnes qui participeront à cette recherche. </a:t>
            </a:r>
          </a:p>
          <a:p>
            <a:pPr>
              <a:lnSpc>
                <a:spcPct val="90000"/>
              </a:lnSpc>
            </a:pPr>
            <a:r>
              <a:rPr lang="fr-FR" sz="1000"/>
              <a:t>Obligatoirement saisi avant toute mise en ?uvre effectif du projet de recherche ou d'un essai thérapeutique, ils délivrent un avis "favorable" ou "défavorable". Cet avis est "conforme", c'est-à-dire que les auteurs du projet de recherche ne peuvent ni s'en dispenser ni passer outre. Un avis défavorable peut cependant faire l'objet d'une procédure d'appel auprès d'un autre CPP. </a:t>
            </a:r>
          </a:p>
          <a:p>
            <a:pPr>
              <a:lnSpc>
                <a:spcPct val="90000"/>
              </a:lnSpc>
            </a:pPr>
            <a:r>
              <a:rPr lang="fr-FR" sz="1000"/>
              <a:t>Créés par la loi du 9 août 2004 portant sur la recherche biomédicale chez l'homme  et visant à mettre la législation française en accord avec la Directive européenne 2001/20/CE du 4 avril 2001 "</a:t>
            </a:r>
            <a:r>
              <a:rPr lang="fr-FR" sz="1000" i="1"/>
              <a:t>concernant le rapprochement des dispositions législatives, réglementaires et administratives des états membres relatives à l'application de bonnes pratiques cliniques dans la conduite d'essais cliniques de médicaments à usage humain</a:t>
            </a:r>
            <a:r>
              <a:rPr lang="fr-FR" sz="1000"/>
              <a:t>", les CPP se sont substitués aux CCPPRB (Comités Consultatifs de Protection des personnes dans la recherche biomédicale).</a:t>
            </a:r>
          </a:p>
          <a:p>
            <a:pPr>
              <a:lnSpc>
                <a:spcPct val="90000"/>
              </a:lnSpc>
            </a:pPr>
            <a:r>
              <a:rPr lang="fr-FR" sz="1000"/>
              <a:t>Alors que l'avis des CCPPRB n'était que consultatif, celui des CPP est devenu conforme et donc plus contraignant. Néanmoins, il n'y a pas eu d'exemple où les auteurs d'un projet de recherche biomédicale soient passés outre à un avis défavorable du CCPPRB consulté, bien qu'ils en aient eu la possibilité juridique.</a:t>
            </a:r>
          </a:p>
          <a:p>
            <a:pPr>
              <a:lnSpc>
                <a:spcPct val="90000"/>
              </a:lnSpc>
            </a:pPr>
            <a:r>
              <a:rPr lang="fr-FR" sz="1000"/>
              <a:t>Il existe 40 comités sur 7 inter-régions de recherche clinique. Le promoteur d'un projet de recherche biomédicale doit saisir l'un des CPP compétents de l'inter-région où exerce l'investigateur principal de l'étude.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495F3-BF43-0946-96A7-9970FA2263A9}" type="slidenum">
              <a:rPr lang="fr-FR"/>
              <a:pPr/>
              <a:t>13</a:t>
            </a:fld>
            <a:endParaRPr lang="fr-FR"/>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pPr>
              <a:lnSpc>
                <a:spcPct val="80000"/>
              </a:lnSpc>
            </a:pPr>
            <a:r>
              <a:rPr lang="fr-FR" sz="1000" b="1"/>
              <a:t>Comités d</a:t>
            </a:r>
            <a:r>
              <a:rPr lang="ja-JP" altLang="fr-FR" sz="1000" b="1">
                <a:latin typeface="Arial"/>
              </a:rPr>
              <a:t>’</a:t>
            </a:r>
            <a:r>
              <a:rPr lang="fr-FR" sz="1000" b="1"/>
              <a:t>éthique dans d'autres organismes de recherche en France</a:t>
            </a:r>
            <a:endParaRPr lang="fr-FR" sz="1000"/>
          </a:p>
          <a:p>
            <a:pPr>
              <a:lnSpc>
                <a:spcPct val="80000"/>
              </a:lnSpc>
            </a:pPr>
            <a:r>
              <a:rPr lang="fr-FR" sz="1000"/>
              <a:t>Le Cirad et l'Inra ont créé un C</a:t>
            </a:r>
            <a:r>
              <a:rPr lang="fr-FR" sz="1000" i="1"/>
              <a:t>omité consultatif commun d'éthique pour la recherche agronomique (2007). </a:t>
            </a:r>
            <a:endParaRPr lang="fr-FR" sz="1000" b="1" i="1"/>
          </a:p>
          <a:p>
            <a:pPr>
              <a:lnSpc>
                <a:spcPct val="80000"/>
              </a:lnSpc>
            </a:pPr>
            <a:r>
              <a:rPr lang="fr-FR" sz="1000"/>
              <a:t>Ce comité a une mission de réflexion, de conseil, de sensibilisation et, au besoin, d'alerte. Il examine les questions éthiques que peuvent soulever l'activité et le processus de recherche, en France et hors de France, dans les domaines de l'agriculture, de l'alimentation, de l'environnement et du développement durable, et notamment celles qui intéressent les relations entre sciences et société.</a:t>
            </a:r>
            <a:endParaRPr lang="fr-FR" sz="1000" b="1" i="1"/>
          </a:p>
          <a:p>
            <a:pPr>
              <a:lnSpc>
                <a:spcPct val="80000"/>
              </a:lnSpc>
            </a:pPr>
            <a:r>
              <a:rPr lang="fr-FR" sz="1000"/>
              <a:t>Le comité est placé auprès des présidents du Cirad et de l'Inra. Le comité formule des avis et recommandations. Le comité rend publics ses avis et rapports. Le Cirad assure une large diffusion de ces documents et organise régulièrement des débats publics sur les réflexions conduites. Le comité traite exclusivement des questions éthiques, les questions de déontologie liées aux métiers et pratiques de la recherche sont du ressort des directions des établissements.</a:t>
            </a:r>
            <a:endParaRPr lang="fr-FR" sz="1000" b="1"/>
          </a:p>
          <a:p>
            <a:pPr>
              <a:lnSpc>
                <a:spcPct val="80000"/>
              </a:lnSpc>
            </a:pPr>
            <a:r>
              <a:rPr lang="fr-FR" sz="1000" b="1"/>
              <a:t>d- Comités d</a:t>
            </a:r>
            <a:r>
              <a:rPr lang="ja-JP" altLang="fr-FR" sz="1000" b="1">
                <a:latin typeface="Arial"/>
              </a:rPr>
              <a:t>’</a:t>
            </a:r>
            <a:r>
              <a:rPr lang="fr-FR" sz="1000" b="1"/>
              <a:t>éthique scientifique </a:t>
            </a:r>
            <a:r>
              <a:rPr lang="fr-FR" sz="1000" i="1"/>
              <a:t>ad hoc</a:t>
            </a:r>
            <a:endParaRPr lang="fr-FR" sz="1000"/>
          </a:p>
          <a:p>
            <a:pPr>
              <a:lnSpc>
                <a:spcPct val="80000"/>
              </a:lnSpc>
            </a:pPr>
            <a:r>
              <a:rPr lang="fr-FR" sz="1000"/>
              <a:t> Dans la recherche au sens large, des Comités d'éthique peuvent être créés au niveau d</a:t>
            </a:r>
            <a:r>
              <a:rPr lang="ja-JP" altLang="fr-FR" sz="1000">
                <a:latin typeface="Arial"/>
              </a:rPr>
              <a:t>’</a:t>
            </a:r>
            <a:r>
              <a:rPr lang="fr-FR" sz="1000"/>
              <a:t>une entreprise, d</a:t>
            </a:r>
            <a:r>
              <a:rPr lang="ja-JP" altLang="fr-FR" sz="1000">
                <a:latin typeface="Arial"/>
              </a:rPr>
              <a:t>’</a:t>
            </a:r>
            <a:r>
              <a:rPr lang="fr-FR" sz="1000"/>
              <a:t>une institution ou d</a:t>
            </a:r>
            <a:r>
              <a:rPr lang="ja-JP" altLang="fr-FR" sz="1000">
                <a:latin typeface="Arial"/>
              </a:rPr>
              <a:t>’</a:t>
            </a:r>
            <a:r>
              <a:rPr lang="fr-FR" sz="1000"/>
              <a:t>un groupe, d</a:t>
            </a:r>
            <a:r>
              <a:rPr lang="ja-JP" altLang="fr-FR" sz="1000">
                <a:latin typeface="Arial"/>
              </a:rPr>
              <a:t>’</a:t>
            </a:r>
            <a:r>
              <a:rPr lang="fr-FR" sz="1000"/>
              <a:t>un projet de recherche. Ils ont pour mission de veiller à l'application des bonnes pratiques liées à l</a:t>
            </a:r>
            <a:r>
              <a:rPr lang="ja-JP" altLang="fr-FR" sz="1000">
                <a:latin typeface="Arial"/>
              </a:rPr>
              <a:t>’</a:t>
            </a:r>
            <a:r>
              <a:rPr lang="fr-FR" sz="1000"/>
              <a:t>activité de l</a:t>
            </a:r>
            <a:r>
              <a:rPr lang="ja-JP" altLang="fr-FR" sz="1000">
                <a:latin typeface="Arial"/>
              </a:rPr>
              <a:t>’</a:t>
            </a:r>
            <a:r>
              <a:rPr lang="fr-FR" sz="1000"/>
              <a:t>entreprise, du consortium ou du projet dans le domaine technique, financier, environnemental, éthique, social et juridique.</a:t>
            </a:r>
          </a:p>
          <a:p>
            <a:pPr>
              <a:lnSpc>
                <a:spcPct val="80000"/>
              </a:lnSpc>
            </a:pPr>
            <a:r>
              <a:rPr lang="fr-FR" sz="1000"/>
              <a:t>Il existe des comités liés à une pathologie particulière. Un comité </a:t>
            </a:r>
            <a:r>
              <a:rPr lang="fr-FR" sz="1000" i="1"/>
              <a:t>Ethique et cancer </a:t>
            </a:r>
            <a:r>
              <a:rPr lang="fr-FR" sz="1000"/>
              <a:t>peut être saisi à tout moment par toute personne physique ou morale sur toute question d</a:t>
            </a:r>
            <a:r>
              <a:rPr lang="ja-JP" altLang="fr-FR" sz="1000">
                <a:latin typeface="Arial"/>
              </a:rPr>
              <a:t>’</a:t>
            </a:r>
            <a:r>
              <a:rPr lang="fr-FR" sz="1000"/>
              <a:t>ordre éthique en relation avec la pathologie cancéreuse. </a:t>
            </a:r>
          </a:p>
          <a:p>
            <a:pPr>
              <a:lnSpc>
                <a:spcPct val="80000"/>
              </a:lnSpc>
            </a:pPr>
            <a:r>
              <a:rPr lang="fr-FR" sz="1000"/>
              <a:t>De plus en plus d'organismes de recherche, européens ou nationaux, prévoient que leur gouvernance scientifique ou leur appel à projets s'appuient sur la création d'un comité d'éthique qui se prononcera sur le respect de règles éthiques dans le choix des projets, le cours de la recherche ou la publication des résultats. Ainsi des comités d'éthique ont été créés de façon plus ou moins formelle par le pôle de compétitivité CAP DIGITAL, ou par le projet PIRSTEC (sciences cognitives).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016D1-4776-8844-B47D-83CE6C871E8C}" type="slidenum">
              <a:rPr lang="fr-FR"/>
              <a:pPr/>
              <a:t>14</a:t>
            </a:fld>
            <a:endParaRPr lang="fr-FR"/>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D56B9-0FFB-2C44-AE7B-EF7FED6BE9C8}" type="slidenum">
              <a:rPr lang="fr-FR"/>
              <a:pPr/>
              <a:t>15</a:t>
            </a:fld>
            <a:endParaRPr lang="fr-F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r>
              <a:rPr lang="es-ES"/>
              <a:t>Crée en 1994 recodifié en 1998 puis création du COMETS en 2002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5"/>
          <p:cNvSpPr>
            <a:spLocks noGrp="1" noChangeArrowheads="1"/>
          </p:cNvSpPr>
          <p:nvPr>
            <p:ph type="dt"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1pPr>
            <a:lvl2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2pPr>
            <a:lvl3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3pPr>
            <a:lvl4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4pPr>
            <a:lvl5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9pPr>
          </a:lstStyle>
          <a:p>
            <a:pPr eaLnBrk="1" hangingPunct="1"/>
            <a:r>
              <a:rPr lang="en-US" smtClean="0">
                <a:solidFill>
                  <a:srgbClr val="000000"/>
                </a:solidFill>
                <a:latin typeface="Calibri" pitchFamily="34" charset="0"/>
              </a:rPr>
              <a:t>10/10/11</a:t>
            </a:r>
          </a:p>
        </p:txBody>
      </p:sp>
      <p:sp>
        <p:nvSpPr>
          <p:cNvPr id="67587" name="Rectangle 9"/>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1pPr>
            <a:lvl2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2pPr>
            <a:lvl3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3pPr>
            <a:lvl4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4pPr>
            <a:lvl5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9pPr>
          </a:lstStyle>
          <a:p>
            <a:pPr eaLnBrk="1" hangingPunct="1"/>
            <a:fld id="{B4DB3681-210D-41F1-8A57-FFF6D6E0E417}" type="slidenum">
              <a:rPr lang="en-US" smtClean="0">
                <a:solidFill>
                  <a:srgbClr val="000000"/>
                </a:solidFill>
                <a:latin typeface="Calibri" pitchFamily="34" charset="0"/>
              </a:rPr>
              <a:pPr eaLnBrk="1" hangingPunct="1"/>
              <a:t>40</a:t>
            </a:fld>
            <a:endParaRPr lang="en-US" smtClean="0">
              <a:solidFill>
                <a:srgbClr val="000000"/>
              </a:solidFill>
              <a:latin typeface="Calibri" pitchFamily="34" charset="0"/>
            </a:endParaRPr>
          </a:p>
        </p:txBody>
      </p:sp>
      <p:sp>
        <p:nvSpPr>
          <p:cNvPr id="67588" name="Rectangle 1"/>
          <p:cNvSpPr>
            <a:spLocks noGrp="1" noRot="1" noChangeAspect="1" noChangeArrowheads="1" noTextEdit="1"/>
          </p:cNvSpPr>
          <p:nvPr>
            <p:ph type="sldImg"/>
          </p:nvPr>
        </p:nvSpPr>
        <p:spPr>
          <a:xfrm>
            <a:off x="1143000" y="685800"/>
            <a:ext cx="4568825" cy="3425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2"/>
          <p:cNvSpPr>
            <a:spLocks noGrp="1" noChangeArrowheads="1"/>
          </p:cNvSpPr>
          <p:nvPr>
            <p:ph type="body" idx="1"/>
          </p:nvPr>
        </p:nvSpPr>
        <p:spPr>
          <a:xfrm>
            <a:off x="685800" y="4343400"/>
            <a:ext cx="54832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E9AC56-10EE-BF47-BDA9-54D1D6715048}" type="slidenum">
              <a:rPr lang="fr-FR"/>
              <a:pPr>
                <a:defRPr/>
              </a:pPr>
              <a:t>42</a:t>
            </a:fld>
            <a:endParaRPr lang="fr-FR"/>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B47AA0-7323-9B4C-AFEE-7FE2D1678F4E}" type="slidenum">
              <a:rPr lang="fr-FR"/>
              <a:pPr>
                <a:defRPr/>
              </a:pPr>
              <a:t>45</a:t>
            </a:fld>
            <a:endParaRPr lang="fr-FR"/>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p:cNvSpPr>
            <a:spLocks noGrp="1" noChangeArrowheads="1"/>
          </p:cNvSpPr>
          <p:nvPr>
            <p:ph type="dt"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1pPr>
            <a:lvl2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2pPr>
            <a:lvl3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3pPr>
            <a:lvl4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4pPr>
            <a:lvl5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9pPr>
          </a:lstStyle>
          <a:p>
            <a:pPr eaLnBrk="1" hangingPunct="1"/>
            <a:r>
              <a:rPr lang="en-US" smtClean="0">
                <a:solidFill>
                  <a:srgbClr val="000000"/>
                </a:solidFill>
                <a:latin typeface="Calibri" pitchFamily="34" charset="0"/>
              </a:rPr>
              <a:t>10/10/11</a:t>
            </a:r>
          </a:p>
        </p:txBody>
      </p:sp>
      <p:sp>
        <p:nvSpPr>
          <p:cNvPr id="77827" name="Rectangle 9"/>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1pPr>
            <a:lvl2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2pPr>
            <a:lvl3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3pPr>
            <a:lvl4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4pPr>
            <a:lvl5pPr eaLnBrk="0" hangingPunct="0">
              <a:tabLst>
                <a:tab pos="723900" algn="l"/>
                <a:tab pos="1447800" algn="l"/>
                <a:tab pos="2171700" algn="l"/>
                <a:tab pos="2895600" algn="l"/>
              </a:tabLst>
              <a:defRPr>
                <a:solidFill>
                  <a:schemeClr val="bg1"/>
                </a:solidFill>
                <a:latin typeface="Arial"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ＭＳ Ｐゴシック" pitchFamily="34" charset="-128"/>
              </a:defRPr>
            </a:lvl9pPr>
          </a:lstStyle>
          <a:p>
            <a:pPr eaLnBrk="1" hangingPunct="1"/>
            <a:fld id="{50B80A40-63D9-49CF-9485-E28A0B199B9C}" type="slidenum">
              <a:rPr lang="en-US" smtClean="0">
                <a:solidFill>
                  <a:srgbClr val="000000"/>
                </a:solidFill>
                <a:latin typeface="Calibri" pitchFamily="34" charset="0"/>
              </a:rPr>
              <a:pPr eaLnBrk="1" hangingPunct="1"/>
              <a:t>46</a:t>
            </a:fld>
            <a:endParaRPr lang="en-US" smtClean="0">
              <a:solidFill>
                <a:srgbClr val="000000"/>
              </a:solidFill>
              <a:latin typeface="Calibri" pitchFamily="34" charset="0"/>
            </a:endParaRPr>
          </a:p>
        </p:txBody>
      </p:sp>
      <p:sp>
        <p:nvSpPr>
          <p:cNvPr id="77828" name="Rectangle 1"/>
          <p:cNvSpPr>
            <a:spLocks noGrp="1" noRot="1" noChangeAspect="1" noChangeArrowheads="1" noTextEdit="1"/>
          </p:cNvSpPr>
          <p:nvPr>
            <p:ph type="sldImg"/>
          </p:nvPr>
        </p:nvSpPr>
        <p:spPr>
          <a:xfrm>
            <a:off x="1143000" y="685800"/>
            <a:ext cx="4568825" cy="3425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9" name="Rectangle 2"/>
          <p:cNvSpPr>
            <a:spLocks noGrp="1" noChangeArrowheads="1"/>
          </p:cNvSpPr>
          <p:nvPr>
            <p:ph type="body" idx="1"/>
          </p:nvPr>
        </p:nvSpPr>
        <p:spPr>
          <a:xfrm>
            <a:off x="685800" y="4343400"/>
            <a:ext cx="54832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451DEABC-D766-4322-8E78-B830FAE35C72}" type="datetime4">
              <a:rPr lang="en-US" smtClean="0"/>
              <a:pPr/>
              <a:t>novembre 22, 2014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novembre 22,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novembre 22,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93333F43-3E86-47E4-BFBB-2476D384E1C6}" type="datetime4">
              <a:rPr lang="en-US" smtClean="0"/>
              <a:pPr/>
              <a:t>novembre 22,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7D0EFEE-2756-4A20-BF2A-63F0A94F99AC}" type="datetime4">
              <a:rPr lang="en-US" smtClean="0"/>
              <a:pPr/>
              <a:t>novembre 22,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79B19C71-EC74-44AF-B27E-FC7DC3C3A61D}" type="datetime4">
              <a:rPr lang="en-US" smtClean="0"/>
              <a:pPr/>
              <a:t>novembre 22,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A5CDA29-3CBE-48EA-92AE-A996835462BA}" type="datetime4">
              <a:rPr lang="en-US" smtClean="0"/>
              <a:pPr/>
              <a:t>novembre 22,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29EC054-3869-4501-B163-1BBFDE8DCE04}" type="datetime4">
              <a:rPr lang="en-US" smtClean="0"/>
              <a:pPr/>
              <a:t>novembre 22,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novembre 22,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EAD5615-7F4F-4584-84D5-CC95918C321F}" type="datetime4">
              <a:rPr lang="en-US" smtClean="0"/>
              <a:pPr/>
              <a:t>novembre 22,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EA923-9BEE-48CE-9F28-5B525F399BAD}" type="datetime4">
              <a:rPr lang="en-US" smtClean="0"/>
              <a:pPr/>
              <a:t>novembre 22,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7D0EFEE-2756-4A20-BF2A-63F0A94F99AC}" type="datetime4">
              <a:rPr lang="en-US" smtClean="0"/>
              <a:pPr/>
              <a:t>novembre 22, 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8DF745-7D3F-47F4-83A3-874385CFAA69}"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Document_Microsoft_Word_97_-_20041.doc"/><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rs.fr/fr/organisme/ethique/comets/docs/avis-OA-120629.pdf" TargetMode="External"/><Relationship Id="rId3" Type="http://schemas.openxmlformats.org/officeDocument/2006/relationships/hyperlink" Target="http://www.cnrs.fr/fr/organisme/ethique/comets/docs/avis_Relations-chercheurs-maisons-edition.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fr.wikipedia.org/wiki/Informatique" TargetMode="External"/><Relationship Id="rId4" Type="http://schemas.openxmlformats.org/officeDocument/2006/relationships/hyperlink" Target="http://fr.wikipedia.org/wiki/Intelligence_artificielle" TargetMode="External"/><Relationship Id="rId1" Type="http://schemas.openxmlformats.org/officeDocument/2006/relationships/slideLayout" Target="../slideLayouts/slideLayout2.xml"/><Relationship Id="rId2" Type="http://schemas.openxmlformats.org/officeDocument/2006/relationships/hyperlink" Target="http://fr.wikipedia.org/wiki/Linguistiqu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Document_Microsoft_Word_97_-_20042.doc"/><Relationship Id="rId5" Type="http://schemas.openxmlformats.org/officeDocument/2006/relationships/image" Target="../media/image14.png"/><Relationship Id="rId6" Type="http://schemas.openxmlformats.org/officeDocument/2006/relationships/oleObject" Target="../embeddings/Document_Microsoft_Word_97_-_20043.doc"/><Relationship Id="rId7" Type="http://schemas.openxmlformats.org/officeDocument/2006/relationships/image" Target="../media/image15.png"/><Relationship Id="rId8" Type="http://schemas.openxmlformats.org/officeDocument/2006/relationships/oleObject" Target="../embeddings/Document_Microsoft_Word_97_-_20044.doc"/><Relationship Id="rId9" Type="http://schemas.openxmlformats.org/officeDocument/2006/relationships/image" Target="../media/image16.png"/><Relationship Id="rId10" Type="http://schemas.openxmlformats.org/officeDocument/2006/relationships/oleObject" Target="../embeddings/Document_Microsoft_Word_97_-_20045.doc"/><Relationship Id="rId11"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1" Type="http://schemas.openxmlformats.org/officeDocument/2006/relationships/hyperlink" Target="http://creativecommons.org/licenses/by-sa/2.0/fr/" TargetMode="External"/><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hyperlink" Target="http://creativecommons.org/licenses/by/2.0/fr/" TargetMode="External"/><Relationship Id="rId7" Type="http://schemas.openxmlformats.org/officeDocument/2006/relationships/hyperlink" Target="http://creativecommons.org/licenses/by-nd/2.0/fr/" TargetMode="External"/><Relationship Id="rId8" Type="http://schemas.openxmlformats.org/officeDocument/2006/relationships/hyperlink" Target="http://creativecommons.org/licenses/by-nc-nd/2.0/fr/" TargetMode="External"/><Relationship Id="rId9" Type="http://schemas.openxmlformats.org/officeDocument/2006/relationships/hyperlink" Target="http://creativecommons.org/licenses/by-nc/2.0/fr/" TargetMode="External"/><Relationship Id="rId10" Type="http://schemas.openxmlformats.org/officeDocument/2006/relationships/hyperlink" Target="http://creativecommons.org/licenses/by-nc-sa/2.0/f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orks.bepress.com/borgman/27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4000" y="0"/>
            <a:ext cx="8726714" cy="4245429"/>
          </a:xfrm>
        </p:spPr>
        <p:txBody>
          <a:bodyPr/>
          <a:lstStyle/>
          <a:p>
            <a:r>
              <a:rPr lang="fr-FR" sz="3600" dirty="0" smtClean="0"/>
              <a:t/>
            </a:r>
            <a:br>
              <a:rPr lang="fr-FR" sz="3600" dirty="0" smtClean="0"/>
            </a:br>
            <a:r>
              <a:rPr lang="fr-FR" sz="4800" dirty="0" smtClean="0">
                <a:solidFill>
                  <a:srgbClr val="3366FF"/>
                </a:solidFill>
              </a:rPr>
              <a:t>Ethique </a:t>
            </a:r>
            <a:br>
              <a:rPr lang="fr-FR" sz="4800" dirty="0" smtClean="0">
                <a:solidFill>
                  <a:srgbClr val="3366FF"/>
                </a:solidFill>
              </a:rPr>
            </a:br>
            <a:r>
              <a:rPr lang="fr-FR" sz="4800" dirty="0" smtClean="0">
                <a:solidFill>
                  <a:srgbClr val="3366FF"/>
                </a:solidFill>
              </a:rPr>
              <a:t>et</a:t>
            </a:r>
            <a:br>
              <a:rPr lang="fr-FR" sz="4800" dirty="0" smtClean="0">
                <a:solidFill>
                  <a:srgbClr val="3366FF"/>
                </a:solidFill>
              </a:rPr>
            </a:br>
            <a:r>
              <a:rPr lang="fr-FR" sz="4800" dirty="0" smtClean="0">
                <a:solidFill>
                  <a:srgbClr val="3366FF"/>
                </a:solidFill>
              </a:rPr>
              <a:t>Traitement automatique des langues</a:t>
            </a:r>
            <a:r>
              <a:rPr lang="fr-FR" sz="3600" dirty="0" smtClean="0"/>
              <a:t/>
            </a:r>
            <a:br>
              <a:rPr lang="fr-FR" sz="3600" dirty="0" smtClean="0"/>
            </a:br>
            <a:r>
              <a:rPr lang="fr-FR" sz="3600" dirty="0" smtClean="0"/>
              <a:t/>
            </a:r>
            <a:br>
              <a:rPr lang="fr-FR" sz="3600" dirty="0" smtClean="0"/>
            </a:br>
            <a:r>
              <a:rPr lang="fr-FR" sz="3200" dirty="0" smtClean="0"/>
              <a:t>Données textuelles, Données personnelles </a:t>
            </a:r>
            <a:endParaRPr lang="fr-FR" sz="3200" dirty="0"/>
          </a:p>
        </p:txBody>
      </p:sp>
      <p:sp>
        <p:nvSpPr>
          <p:cNvPr id="3" name="Sous-titre 2"/>
          <p:cNvSpPr>
            <a:spLocks noGrp="1"/>
          </p:cNvSpPr>
          <p:nvPr>
            <p:ph type="subTitle" idx="1"/>
          </p:nvPr>
        </p:nvSpPr>
        <p:spPr>
          <a:xfrm>
            <a:off x="457199" y="4589073"/>
            <a:ext cx="8124371" cy="2132208"/>
          </a:xfrm>
        </p:spPr>
        <p:txBody>
          <a:bodyPr>
            <a:normAutofit/>
          </a:bodyPr>
          <a:lstStyle/>
          <a:p>
            <a:pPr algn="ctr"/>
            <a:r>
              <a:rPr lang="fr-FR" sz="1800" b="1" dirty="0" smtClean="0"/>
              <a:t>Danièle Bourcier</a:t>
            </a:r>
          </a:p>
          <a:p>
            <a:pPr algn="ctr"/>
            <a:r>
              <a:rPr lang="fr-FR" sz="1200" dirty="0" smtClean="0">
                <a:solidFill>
                  <a:schemeClr val="tx1"/>
                </a:solidFill>
              </a:rPr>
              <a:t>CNRS/CERSA</a:t>
            </a:r>
          </a:p>
          <a:p>
            <a:pPr algn="ctr"/>
            <a:r>
              <a:rPr lang="fr-FR" sz="1200" dirty="0" smtClean="0">
                <a:solidFill>
                  <a:schemeClr val="tx1"/>
                </a:solidFill>
              </a:rPr>
              <a:t>Membre du COMETS(CNRS)  et de la CERNA(ALLISTENE)</a:t>
            </a:r>
          </a:p>
          <a:p>
            <a:pPr algn="ctr"/>
            <a:r>
              <a:rPr lang="fr-FR" sz="1200" dirty="0" smtClean="0">
                <a:solidFill>
                  <a:schemeClr val="tx1"/>
                </a:solidFill>
              </a:rPr>
              <a:t>responsable </a:t>
            </a:r>
            <a:r>
              <a:rPr lang="fr-FR" sz="1200" dirty="0" err="1" smtClean="0">
                <a:solidFill>
                  <a:schemeClr val="tx1"/>
                </a:solidFill>
              </a:rPr>
              <a:t>Creative</a:t>
            </a:r>
            <a:r>
              <a:rPr lang="fr-FR" sz="1200" dirty="0" smtClean="0">
                <a:solidFill>
                  <a:schemeClr val="tx1"/>
                </a:solidFill>
              </a:rPr>
              <a:t> </a:t>
            </a:r>
            <a:r>
              <a:rPr lang="fr-FR" sz="1200" dirty="0" err="1" smtClean="0">
                <a:solidFill>
                  <a:schemeClr val="tx1"/>
                </a:solidFill>
              </a:rPr>
              <a:t>commons</a:t>
            </a:r>
            <a:r>
              <a:rPr lang="fr-FR" sz="1200" dirty="0" smtClean="0">
                <a:solidFill>
                  <a:schemeClr val="tx1"/>
                </a:solidFill>
              </a:rPr>
              <a:t> France</a:t>
            </a:r>
          </a:p>
          <a:p>
            <a:pPr algn="ctr"/>
            <a:endParaRPr lang="fr-FR" sz="1400" dirty="0">
              <a:solidFill>
                <a:schemeClr val="tx1"/>
              </a:solidFill>
            </a:endParaRPr>
          </a:p>
        </p:txBody>
      </p:sp>
      <p:sp>
        <p:nvSpPr>
          <p:cNvPr id="4" name="ZoneTexte 3"/>
          <p:cNvSpPr txBox="1"/>
          <p:nvPr/>
        </p:nvSpPr>
        <p:spPr>
          <a:xfrm>
            <a:off x="1332352" y="6307280"/>
            <a:ext cx="184666" cy="369332"/>
          </a:xfrm>
          <a:prstGeom prst="rect">
            <a:avLst/>
          </a:prstGeom>
          <a:noFill/>
        </p:spPr>
        <p:txBody>
          <a:bodyPr wrap="none" rtlCol="0">
            <a:spAutoFit/>
          </a:bodyPr>
          <a:lstStyle/>
          <a:p>
            <a:endParaRPr lang="fr-FR" dirty="0"/>
          </a:p>
        </p:txBody>
      </p:sp>
      <p:sp>
        <p:nvSpPr>
          <p:cNvPr id="5" name="ZoneTexte 4"/>
          <p:cNvSpPr txBox="1"/>
          <p:nvPr/>
        </p:nvSpPr>
        <p:spPr>
          <a:xfrm>
            <a:off x="1126676" y="6064131"/>
            <a:ext cx="2007532" cy="764881"/>
          </a:xfrm>
          <a:prstGeom prst="rect">
            <a:avLst/>
          </a:prstGeom>
          <a:noFill/>
        </p:spPr>
        <p:txBody>
          <a:bodyPr wrap="square" rtlCol="0">
            <a:spAutoFit/>
          </a:bodyPr>
          <a:lstStyle/>
          <a:p>
            <a:endParaRPr lang="fr-FR"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8906" y="6001039"/>
            <a:ext cx="2318027" cy="61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t 6"/>
          <p:cNvGraphicFramePr>
            <a:graphicFrameLocks noChangeAspect="1"/>
          </p:cNvGraphicFramePr>
          <p:nvPr>
            <p:extLst>
              <p:ext uri="{D42A27DB-BD31-4B8C-83A1-F6EECF244321}">
                <p14:modId xmlns:p14="http://schemas.microsoft.com/office/powerpoint/2010/main" val="2901577466"/>
              </p:ext>
            </p:extLst>
          </p:nvPr>
        </p:nvGraphicFramePr>
        <p:xfrm>
          <a:off x="6136311" y="6063076"/>
          <a:ext cx="1997075" cy="658205"/>
        </p:xfrm>
        <a:graphic>
          <a:graphicData uri="http://schemas.openxmlformats.org/presentationml/2006/ole">
            <mc:AlternateContent xmlns:mc="http://schemas.openxmlformats.org/markup-compatibility/2006">
              <mc:Choice xmlns:v="urn:schemas-microsoft-com:vml" Requires="v">
                <p:oleObj spid="_x0000_s10265" name="Document" r:id="rId4" imgW="1029308" imgH="325959" progId="Word.Document.8">
                  <p:embed/>
                </p:oleObj>
              </mc:Choice>
              <mc:Fallback>
                <p:oleObj name="Document" r:id="rId4" imgW="1029308" imgH="32595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311" y="6063076"/>
                        <a:ext cx="1997075" cy="658205"/>
                      </a:xfrm>
                      <a:prstGeom prst="rect">
                        <a:avLst/>
                      </a:prstGeom>
                      <a:noFill/>
                      <a:ln>
                        <a:noFill/>
                      </a:ln>
                      <a:extLst/>
                    </p:spPr>
                  </p:pic>
                </p:oleObj>
              </mc:Fallback>
            </mc:AlternateContent>
          </a:graphicData>
        </a:graphic>
      </p:graphicFrame>
      <p:sp>
        <p:nvSpPr>
          <p:cNvPr id="8" name="ZoneTexte 7"/>
          <p:cNvSpPr txBox="1"/>
          <p:nvPr/>
        </p:nvSpPr>
        <p:spPr>
          <a:xfrm>
            <a:off x="3707789" y="6244188"/>
            <a:ext cx="1663774" cy="369332"/>
          </a:xfrm>
          <a:prstGeom prst="rect">
            <a:avLst/>
          </a:prstGeom>
          <a:noFill/>
        </p:spPr>
        <p:txBody>
          <a:bodyPr wrap="none" rtlCol="0">
            <a:spAutoFit/>
          </a:bodyPr>
          <a:lstStyle/>
          <a:p>
            <a:r>
              <a:rPr lang="fr-FR" dirty="0"/>
              <a:t>CC-FR BY-</a:t>
            </a:r>
            <a:r>
              <a:rPr lang="fr-FR" dirty="0" smtClean="0"/>
              <a:t>ND</a:t>
            </a:r>
            <a:endParaRPr lang="fr-FR" dirty="0"/>
          </a:p>
        </p:txBody>
      </p:sp>
    </p:spTree>
    <p:extLst>
      <p:ext uri="{BB962C8B-B14F-4D97-AF65-F5344CB8AC3E}">
        <p14:creationId xmlns:p14="http://schemas.microsoft.com/office/powerpoint/2010/main" val="1776605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Droit</a:t>
            </a:r>
            <a:endParaRPr lang="fr-FR" dirty="0"/>
          </a:p>
        </p:txBody>
      </p:sp>
      <p:sp>
        <p:nvSpPr>
          <p:cNvPr id="3" name="Espace réservé du contenu 2"/>
          <p:cNvSpPr>
            <a:spLocks noGrp="1"/>
          </p:cNvSpPr>
          <p:nvPr>
            <p:ph idx="1"/>
          </p:nvPr>
        </p:nvSpPr>
        <p:spPr>
          <a:xfrm>
            <a:off x="457200" y="1752600"/>
            <a:ext cx="7620000" cy="4862834"/>
          </a:xfrm>
        </p:spPr>
        <p:txBody>
          <a:bodyPr>
            <a:normAutofit/>
          </a:bodyPr>
          <a:lstStyle/>
          <a:p>
            <a:pPr marL="342900" indent="-342900">
              <a:buFont typeface="Arial"/>
              <a:buChar char="•"/>
            </a:pPr>
            <a:endParaRPr lang="fr-FR" dirty="0" smtClean="0"/>
          </a:p>
          <a:p>
            <a:pPr marL="342900" indent="-342900">
              <a:buFont typeface="Arial"/>
              <a:buChar char="•"/>
            </a:pPr>
            <a:r>
              <a:rPr lang="fr-FR" sz="2800" dirty="0" smtClean="0">
                <a:latin typeface="+mn-lt"/>
              </a:rPr>
              <a:t>normes: obligatoire/interdit/permis</a:t>
            </a:r>
          </a:p>
          <a:p>
            <a:pPr marL="0" indent="0">
              <a:buNone/>
            </a:pPr>
            <a:endParaRPr lang="fr-FR" sz="2800" dirty="0" smtClean="0">
              <a:solidFill>
                <a:srgbClr val="FF6600"/>
              </a:solidFill>
              <a:latin typeface="+mn-lt"/>
            </a:endParaRPr>
          </a:p>
          <a:p>
            <a:pPr marL="342900" indent="-342900">
              <a:buFont typeface="Arial"/>
              <a:buChar char="•"/>
            </a:pPr>
            <a:r>
              <a:rPr lang="fr-FR" sz="2800" dirty="0" smtClean="0">
                <a:latin typeface="+mn-lt"/>
              </a:rPr>
              <a:t>application obligatoire </a:t>
            </a:r>
          </a:p>
          <a:p>
            <a:pPr marL="342900" indent="-342900">
              <a:buFont typeface="Arial"/>
              <a:buChar char="•"/>
            </a:pPr>
            <a:endParaRPr lang="fr-FR" sz="2800" dirty="0">
              <a:latin typeface="+mn-lt"/>
            </a:endParaRPr>
          </a:p>
          <a:p>
            <a:pPr marL="342900" indent="-342900">
              <a:buFont typeface="Arial"/>
              <a:buChar char="•"/>
            </a:pPr>
            <a:r>
              <a:rPr lang="fr-FR" sz="2800" dirty="0" err="1" smtClean="0">
                <a:latin typeface="+mn-lt"/>
              </a:rPr>
              <a:t>hétérorégulation</a:t>
            </a:r>
            <a:r>
              <a:rPr lang="fr-FR" sz="2800" dirty="0" smtClean="0">
                <a:latin typeface="+mn-lt"/>
              </a:rPr>
              <a:t> normative étatique</a:t>
            </a:r>
          </a:p>
          <a:p>
            <a:pPr marL="0" indent="0">
              <a:buNone/>
            </a:pPr>
            <a:endParaRPr lang="fr-FR" sz="2800" dirty="0">
              <a:latin typeface="+mn-lt"/>
            </a:endParaRPr>
          </a:p>
          <a:p>
            <a:pPr marL="342900" indent="-342900">
              <a:buFont typeface="Arial"/>
              <a:buChar char="•"/>
            </a:pPr>
            <a:r>
              <a:rPr lang="fr-FR" sz="2800" dirty="0" smtClean="0">
                <a:solidFill>
                  <a:srgbClr val="FF6600"/>
                </a:solidFill>
                <a:latin typeface="+mn-lt"/>
              </a:rPr>
              <a:t>hard </a:t>
            </a:r>
            <a:r>
              <a:rPr lang="fr-FR" sz="2800" dirty="0" err="1" smtClean="0">
                <a:solidFill>
                  <a:srgbClr val="FF6600"/>
                </a:solidFill>
                <a:latin typeface="+mn-lt"/>
              </a:rPr>
              <a:t>law</a:t>
            </a:r>
            <a:r>
              <a:rPr lang="fr-FR" sz="2800" dirty="0" smtClean="0">
                <a:solidFill>
                  <a:srgbClr val="FF6600"/>
                </a:solidFill>
                <a:latin typeface="+mn-lt"/>
              </a:rPr>
              <a:t> </a:t>
            </a:r>
            <a:r>
              <a:rPr lang="fr-FR" sz="2800" dirty="0" smtClean="0">
                <a:latin typeface="+mn-lt"/>
              </a:rPr>
              <a:t>: légalité à viser, universelle, institutionnelle, </a:t>
            </a:r>
            <a:r>
              <a:rPr lang="fr-FR" sz="2800" dirty="0" err="1" smtClean="0">
                <a:latin typeface="+mn-lt"/>
              </a:rPr>
              <a:t>sanctionnante</a:t>
            </a:r>
            <a:r>
              <a:rPr lang="fr-FR" sz="2800" dirty="0" smtClean="0">
                <a:latin typeface="+mn-lt"/>
              </a:rPr>
              <a:t>, écrite</a:t>
            </a:r>
          </a:p>
          <a:p>
            <a:pPr marL="0" indent="0">
              <a:buNone/>
            </a:pPr>
            <a:endParaRPr lang="fr-FR" sz="2800" dirty="0">
              <a:latin typeface="+mn-lt"/>
            </a:endParaRPr>
          </a:p>
        </p:txBody>
      </p:sp>
    </p:spTree>
    <p:extLst>
      <p:ext uri="{BB962C8B-B14F-4D97-AF65-F5344CB8AC3E}">
        <p14:creationId xmlns:p14="http://schemas.microsoft.com/office/powerpoint/2010/main" val="14824919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769326"/>
          </a:xfrm>
        </p:spPr>
        <p:txBody>
          <a:bodyPr/>
          <a:lstStyle/>
          <a:p>
            <a:r>
              <a:rPr lang="fr-FR" dirty="0" smtClean="0"/>
              <a:t>Organismes d’éthique…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spTree>
    <p:extLst>
      <p:ext uri="{BB962C8B-B14F-4D97-AF65-F5344CB8AC3E}">
        <p14:creationId xmlns:p14="http://schemas.microsoft.com/office/powerpoint/2010/main" val="662486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260350"/>
            <a:ext cx="8291512" cy="1296988"/>
          </a:xfrm>
        </p:spPr>
        <p:txBody>
          <a:bodyPr/>
          <a:lstStyle/>
          <a:p>
            <a:r>
              <a:rPr lang="fr-FR" sz="3200" b="1" dirty="0"/>
              <a:t>Comités de Protection des Personnes </a:t>
            </a:r>
            <a:r>
              <a:rPr lang="fr-FR" sz="3200" dirty="0"/>
              <a:t>(CPP)</a:t>
            </a:r>
          </a:p>
        </p:txBody>
      </p:sp>
      <p:sp>
        <p:nvSpPr>
          <p:cNvPr id="9221" name="Rectangle 5"/>
          <p:cNvSpPr>
            <a:spLocks noChangeArrowheads="1"/>
          </p:cNvSpPr>
          <p:nvPr/>
        </p:nvSpPr>
        <p:spPr bwMode="auto">
          <a:xfrm>
            <a:off x="539750" y="1916113"/>
            <a:ext cx="8291513"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fr-FR" sz="3400">
              <a:solidFill>
                <a:schemeClr val="tx2"/>
              </a:solidFill>
            </a:endParaRPr>
          </a:p>
        </p:txBody>
      </p:sp>
      <p:sp>
        <p:nvSpPr>
          <p:cNvPr id="9222" name="Rectangle 6"/>
          <p:cNvSpPr>
            <a:spLocks noChangeArrowheads="1"/>
          </p:cNvSpPr>
          <p:nvPr/>
        </p:nvSpPr>
        <p:spPr bwMode="auto">
          <a:xfrm>
            <a:off x="539750" y="1844675"/>
            <a:ext cx="829151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fr-FR" sz="3400">
              <a:solidFill>
                <a:schemeClr val="tx2"/>
              </a:solidFill>
            </a:endParaRPr>
          </a:p>
        </p:txBody>
      </p:sp>
      <p:sp>
        <p:nvSpPr>
          <p:cNvPr id="9223" name="Rectangle 7"/>
          <p:cNvSpPr>
            <a:spLocks noChangeArrowheads="1"/>
          </p:cNvSpPr>
          <p:nvPr/>
        </p:nvSpPr>
        <p:spPr bwMode="auto">
          <a:xfrm>
            <a:off x="539750" y="1844675"/>
            <a:ext cx="8291513"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fr-FR" sz="3400">
              <a:solidFill>
                <a:schemeClr val="tx2"/>
              </a:solidFill>
            </a:endParaRPr>
          </a:p>
        </p:txBody>
      </p:sp>
      <p:sp>
        <p:nvSpPr>
          <p:cNvPr id="9224" name="Rectangle 8"/>
          <p:cNvSpPr>
            <a:spLocks noChangeArrowheads="1"/>
          </p:cNvSpPr>
          <p:nvPr/>
        </p:nvSpPr>
        <p:spPr bwMode="auto">
          <a:xfrm>
            <a:off x="395288" y="1844675"/>
            <a:ext cx="8291512"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fr-FR" sz="3400">
              <a:solidFill>
                <a:schemeClr val="tx2"/>
              </a:solidFill>
            </a:endParaRPr>
          </a:p>
        </p:txBody>
      </p:sp>
      <p:sp>
        <p:nvSpPr>
          <p:cNvPr id="9225" name="Rectangle 9"/>
          <p:cNvSpPr>
            <a:spLocks noChangeArrowheads="1"/>
          </p:cNvSpPr>
          <p:nvPr/>
        </p:nvSpPr>
        <p:spPr bwMode="auto">
          <a:xfrm>
            <a:off x="395288" y="2205038"/>
            <a:ext cx="79930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fr-FR" sz="2800" i="1" dirty="0">
              <a:solidFill>
                <a:schemeClr val="tx2"/>
              </a:solidFill>
            </a:endParaRPr>
          </a:p>
          <a:p>
            <a:r>
              <a:rPr lang="fr-FR" sz="2800" dirty="0">
                <a:solidFill>
                  <a:schemeClr val="tx2"/>
                </a:solidFill>
              </a:rPr>
              <a:t>Non consultatifs</a:t>
            </a:r>
          </a:p>
          <a:p>
            <a:endParaRPr lang="fr-FR" sz="2800" dirty="0">
              <a:solidFill>
                <a:schemeClr val="tx2"/>
              </a:solidFill>
            </a:endParaRPr>
          </a:p>
          <a:p>
            <a:r>
              <a:rPr lang="fr-FR" sz="2800" dirty="0">
                <a:solidFill>
                  <a:srgbClr val="FF0000"/>
                </a:solidFill>
              </a:rPr>
              <a:t>Autorisations </a:t>
            </a:r>
            <a:r>
              <a:rPr lang="fr-FR" sz="2800" dirty="0">
                <a:solidFill>
                  <a:schemeClr val="tx2"/>
                </a:solidFill>
              </a:rPr>
              <a:t>pour essais thérapeutiques particuliers conformes</a:t>
            </a:r>
          </a:p>
          <a:p>
            <a:endParaRPr lang="fr-FR" sz="2800" dirty="0" smtClean="0">
              <a:solidFill>
                <a:schemeClr val="tx2"/>
              </a:solidFill>
            </a:endParaRPr>
          </a:p>
          <a:p>
            <a:endParaRPr lang="fr-FR" sz="2800" dirty="0">
              <a:solidFill>
                <a:schemeClr val="tx2"/>
              </a:solidFill>
            </a:endParaRPr>
          </a:p>
          <a:p>
            <a:endParaRPr lang="fr-FR" sz="2800" dirty="0">
              <a:solidFill>
                <a:schemeClr val="tx2"/>
              </a:solidFill>
            </a:endParaRPr>
          </a:p>
        </p:txBody>
      </p:sp>
    </p:spTree>
    <p:extLst>
      <p:ext uri="{BB962C8B-B14F-4D97-AF65-F5344CB8AC3E}">
        <p14:creationId xmlns:p14="http://schemas.microsoft.com/office/powerpoint/2010/main" val="16274785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274638"/>
            <a:ext cx="8291512" cy="1930400"/>
          </a:xfrm>
        </p:spPr>
        <p:txBody>
          <a:bodyPr>
            <a:normAutofit fontScale="90000"/>
          </a:bodyPr>
          <a:lstStyle/>
          <a:p>
            <a:r>
              <a:rPr lang="fr-FR" sz="3200" b="1" dirty="0"/>
              <a:t>Comités d</a:t>
            </a:r>
            <a:r>
              <a:rPr lang="ja-JP" altLang="fr-FR" sz="3200" b="1" dirty="0">
                <a:latin typeface="Arial"/>
              </a:rPr>
              <a:t>’</a:t>
            </a:r>
            <a:r>
              <a:rPr lang="fr-FR" sz="3200" b="1" dirty="0"/>
              <a:t>éthique </a:t>
            </a:r>
            <a:br>
              <a:rPr lang="fr-FR" sz="3200" b="1" dirty="0"/>
            </a:br>
            <a:r>
              <a:rPr lang="fr-FR" sz="3200" b="1" dirty="0"/>
              <a:t>dans d'autres organismes de recherche en </a:t>
            </a:r>
            <a:r>
              <a:rPr lang="fr-FR" sz="3200" b="1" dirty="0" smtClean="0"/>
              <a:t>France</a:t>
            </a:r>
            <a:endParaRPr lang="fr-FR" sz="3200" b="1" dirty="0"/>
          </a:p>
        </p:txBody>
      </p:sp>
      <p:sp>
        <p:nvSpPr>
          <p:cNvPr id="11267" name="Rectangle 3"/>
          <p:cNvSpPr>
            <a:spLocks noGrp="1" noChangeArrowheads="1"/>
          </p:cNvSpPr>
          <p:nvPr>
            <p:ph idx="1"/>
          </p:nvPr>
        </p:nvSpPr>
        <p:spPr>
          <a:xfrm>
            <a:off x="576263" y="2987040"/>
            <a:ext cx="7991475" cy="3032760"/>
          </a:xfrm>
        </p:spPr>
        <p:txBody>
          <a:bodyPr/>
          <a:lstStyle/>
          <a:p>
            <a:pPr>
              <a:buFont typeface="Wingdings" charset="0"/>
              <a:buNone/>
            </a:pPr>
            <a:r>
              <a:rPr lang="fr-FR" dirty="0"/>
              <a:t>	Le </a:t>
            </a:r>
            <a:r>
              <a:rPr lang="fr-FR" dirty="0" err="1"/>
              <a:t>Cirad</a:t>
            </a:r>
            <a:r>
              <a:rPr lang="fr-FR" dirty="0"/>
              <a:t> et l'Inra ont créé un C</a:t>
            </a:r>
            <a:r>
              <a:rPr lang="fr-FR" i="1" dirty="0"/>
              <a:t>omité consultatif commun d'éthique pour la recherche agronomique (2007).</a:t>
            </a:r>
          </a:p>
          <a:p>
            <a:pPr>
              <a:buFont typeface="Wingdings" charset="0"/>
              <a:buNone/>
            </a:pPr>
            <a:endParaRPr lang="fr-FR" i="1" dirty="0"/>
          </a:p>
          <a:p>
            <a:pPr>
              <a:buFont typeface="Wingdings" charset="0"/>
              <a:buNone/>
            </a:pPr>
            <a:r>
              <a:rPr lang="fr-FR" i="1" dirty="0"/>
              <a:t>	</a:t>
            </a:r>
            <a:r>
              <a:rPr lang="fr-FR" dirty="0"/>
              <a:t>Avis et recommandations</a:t>
            </a:r>
          </a:p>
        </p:txBody>
      </p:sp>
    </p:spTree>
    <p:extLst>
      <p:ext uri="{BB962C8B-B14F-4D97-AF65-F5344CB8AC3E}">
        <p14:creationId xmlns:p14="http://schemas.microsoft.com/office/powerpoint/2010/main" val="3030879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304801"/>
            <a:ext cx="8785225" cy="818606"/>
          </a:xfrm>
        </p:spPr>
        <p:txBody>
          <a:bodyPr>
            <a:normAutofit fontScale="90000"/>
          </a:bodyPr>
          <a:lstStyle/>
          <a:p>
            <a:r>
              <a:rPr lang="fr-FR" sz="3200" b="1" dirty="0" smtClean="0"/>
              <a:t>Comités </a:t>
            </a:r>
            <a:r>
              <a:rPr lang="fr-FR" sz="3200" b="1" dirty="0"/>
              <a:t>d</a:t>
            </a:r>
            <a:r>
              <a:rPr lang="ja-JP" altLang="fr-FR" sz="3200" b="1" dirty="0">
                <a:latin typeface="Arial"/>
              </a:rPr>
              <a:t>’</a:t>
            </a:r>
            <a:r>
              <a:rPr lang="fr-FR" sz="3200" b="1" dirty="0"/>
              <a:t>éthique scientifique </a:t>
            </a:r>
            <a:r>
              <a:rPr lang="fr-FR" sz="3200" i="1" dirty="0"/>
              <a:t>ad hoc </a:t>
            </a:r>
            <a:r>
              <a:rPr lang="fr-FR" sz="3200" b="1" i="1" dirty="0" smtClean="0"/>
              <a:t>sur </a:t>
            </a:r>
            <a:r>
              <a:rPr lang="fr-FR" sz="3200" b="1" i="1" dirty="0"/>
              <a:t>l</a:t>
            </a:r>
            <a:r>
              <a:rPr lang="ja-JP" altLang="fr-FR" sz="3200" b="1" i="1" dirty="0">
                <a:latin typeface="Arial"/>
              </a:rPr>
              <a:t>’</a:t>
            </a:r>
            <a:r>
              <a:rPr lang="fr-FR" sz="3200" b="1" i="1" dirty="0"/>
              <a:t>Ethique</a:t>
            </a:r>
            <a:endParaRPr lang="fr-FR" sz="3200" b="1" dirty="0"/>
          </a:p>
        </p:txBody>
      </p:sp>
      <p:sp>
        <p:nvSpPr>
          <p:cNvPr id="13315" name="Rectangle 3"/>
          <p:cNvSpPr>
            <a:spLocks noGrp="1" noChangeArrowheads="1"/>
          </p:cNvSpPr>
          <p:nvPr>
            <p:ph idx="1"/>
          </p:nvPr>
        </p:nvSpPr>
        <p:spPr>
          <a:xfrm>
            <a:off x="566738" y="1752600"/>
            <a:ext cx="8001000" cy="4700588"/>
          </a:xfrm>
        </p:spPr>
        <p:txBody>
          <a:bodyPr>
            <a:normAutofit/>
          </a:bodyPr>
          <a:lstStyle/>
          <a:p>
            <a:r>
              <a:rPr lang="es-ES" sz="2800" dirty="0">
                <a:latin typeface="+mn-lt"/>
              </a:rPr>
              <a:t>Par </a:t>
            </a:r>
            <a:r>
              <a:rPr lang="es-ES" sz="2800" dirty="0" err="1">
                <a:latin typeface="+mn-lt"/>
              </a:rPr>
              <a:t>entreprise</a:t>
            </a:r>
            <a:r>
              <a:rPr lang="es-ES" sz="2800" dirty="0">
                <a:latin typeface="+mn-lt"/>
              </a:rPr>
              <a:t>, par </a:t>
            </a:r>
            <a:r>
              <a:rPr lang="es-ES" sz="2800" dirty="0" err="1">
                <a:latin typeface="+mn-lt"/>
              </a:rPr>
              <a:t>groupe</a:t>
            </a:r>
            <a:r>
              <a:rPr lang="es-ES" sz="2800" dirty="0">
                <a:latin typeface="+mn-lt"/>
              </a:rPr>
              <a:t>, par </a:t>
            </a:r>
            <a:r>
              <a:rPr lang="es-ES" sz="2800" dirty="0" err="1">
                <a:latin typeface="+mn-lt"/>
              </a:rPr>
              <a:t>administration</a:t>
            </a:r>
            <a:r>
              <a:rPr lang="es-ES" sz="2800" dirty="0">
                <a:latin typeface="+mn-lt"/>
              </a:rPr>
              <a:t>, par </a:t>
            </a:r>
            <a:r>
              <a:rPr lang="es-ES" sz="2800" dirty="0" err="1">
                <a:latin typeface="+mn-lt"/>
              </a:rPr>
              <a:t>projet</a:t>
            </a:r>
            <a:r>
              <a:rPr lang="es-ES" sz="2800" dirty="0">
                <a:latin typeface="+mn-lt"/>
              </a:rPr>
              <a:t> de </a:t>
            </a:r>
            <a:r>
              <a:rPr lang="es-ES" sz="2800" dirty="0" err="1">
                <a:latin typeface="+mn-lt"/>
              </a:rPr>
              <a:t>recherche</a:t>
            </a:r>
            <a:endParaRPr lang="es-ES" sz="2800" dirty="0">
              <a:latin typeface="+mn-lt"/>
            </a:endParaRPr>
          </a:p>
          <a:p>
            <a:r>
              <a:rPr lang="es-ES" sz="2800" dirty="0">
                <a:latin typeface="+mn-lt"/>
              </a:rPr>
              <a:t>“</a:t>
            </a:r>
            <a:r>
              <a:rPr lang="es-ES" sz="2800" dirty="0" err="1">
                <a:latin typeface="+mn-lt"/>
              </a:rPr>
              <a:t>Bonnes</a:t>
            </a:r>
            <a:r>
              <a:rPr lang="es-ES" sz="2800" dirty="0">
                <a:latin typeface="+mn-lt"/>
              </a:rPr>
              <a:t> </a:t>
            </a:r>
            <a:r>
              <a:rPr lang="es-ES" sz="2800" dirty="0" err="1">
                <a:latin typeface="+mn-lt"/>
              </a:rPr>
              <a:t>pratiques</a:t>
            </a:r>
            <a:r>
              <a:rPr lang="es-ES" sz="2800" dirty="0">
                <a:latin typeface="+mn-lt"/>
              </a:rPr>
              <a:t>”</a:t>
            </a:r>
          </a:p>
          <a:p>
            <a:r>
              <a:rPr lang="es-ES" sz="2800" dirty="0">
                <a:latin typeface="+mn-lt"/>
              </a:rPr>
              <a:t>Comité </a:t>
            </a:r>
            <a:r>
              <a:rPr lang="es-ES" sz="2800" dirty="0" smtClean="0">
                <a:latin typeface="+mn-lt"/>
              </a:rPr>
              <a:t>“</a:t>
            </a:r>
            <a:r>
              <a:rPr lang="es-ES" sz="2800" i="1" dirty="0" err="1" smtClean="0">
                <a:latin typeface="+mn-lt"/>
              </a:rPr>
              <a:t>Ethique</a:t>
            </a:r>
            <a:r>
              <a:rPr lang="es-ES" sz="2800" i="1" dirty="0" smtClean="0">
                <a:latin typeface="+mn-lt"/>
              </a:rPr>
              <a:t> </a:t>
            </a:r>
            <a:r>
              <a:rPr lang="es-ES" sz="2800" i="1" dirty="0">
                <a:latin typeface="+mn-lt"/>
              </a:rPr>
              <a:t>et </a:t>
            </a:r>
            <a:r>
              <a:rPr lang="es-ES" sz="2800" i="1" dirty="0" err="1" smtClean="0">
                <a:latin typeface="+mn-lt"/>
              </a:rPr>
              <a:t>cancer</a:t>
            </a:r>
            <a:r>
              <a:rPr lang="es-ES" sz="2800" i="1" dirty="0" smtClean="0">
                <a:latin typeface="+mn-lt"/>
              </a:rPr>
              <a:t>”</a:t>
            </a:r>
          </a:p>
          <a:p>
            <a:pPr marL="0" indent="0">
              <a:buNone/>
            </a:pPr>
            <a:r>
              <a:rPr lang="es-ES" sz="2800" i="1" dirty="0" smtClean="0">
                <a:latin typeface="+mn-lt"/>
              </a:rPr>
              <a:t> </a:t>
            </a:r>
            <a:endParaRPr lang="es-ES" sz="2800" i="1" dirty="0">
              <a:latin typeface="+mn-lt"/>
            </a:endParaRPr>
          </a:p>
          <a:p>
            <a:r>
              <a:rPr lang="es-ES" sz="2800" dirty="0" err="1">
                <a:latin typeface="+mn-lt"/>
              </a:rPr>
              <a:t>L’éthique</a:t>
            </a:r>
            <a:r>
              <a:rPr lang="es-ES" sz="2800" dirty="0">
                <a:latin typeface="+mn-lt"/>
              </a:rPr>
              <a:t> </a:t>
            </a:r>
            <a:r>
              <a:rPr lang="es-ES" sz="2800" dirty="0" err="1">
                <a:latin typeface="+mn-lt"/>
              </a:rPr>
              <a:t>est</a:t>
            </a:r>
            <a:r>
              <a:rPr lang="es-ES" sz="2800" dirty="0">
                <a:latin typeface="+mn-lt"/>
              </a:rPr>
              <a:t> </a:t>
            </a:r>
            <a:r>
              <a:rPr lang="es-ES" sz="2800" dirty="0" err="1">
                <a:latin typeface="+mn-lt"/>
              </a:rPr>
              <a:t>désormais</a:t>
            </a:r>
            <a:r>
              <a:rPr lang="es-ES" sz="2800" dirty="0">
                <a:latin typeface="+mn-lt"/>
              </a:rPr>
              <a:t> </a:t>
            </a:r>
            <a:r>
              <a:rPr lang="es-ES" sz="2800" dirty="0" err="1">
                <a:latin typeface="+mn-lt"/>
              </a:rPr>
              <a:t>incluse</a:t>
            </a:r>
            <a:r>
              <a:rPr lang="es-ES" sz="2800" dirty="0">
                <a:latin typeface="+mn-lt"/>
              </a:rPr>
              <a:t> </a:t>
            </a:r>
            <a:r>
              <a:rPr lang="es-ES" sz="2800" dirty="0" err="1">
                <a:latin typeface="+mn-lt"/>
              </a:rPr>
              <a:t>dans</a:t>
            </a:r>
            <a:r>
              <a:rPr lang="es-ES" sz="2800" dirty="0">
                <a:latin typeface="+mn-lt"/>
              </a:rPr>
              <a:t> la </a:t>
            </a:r>
            <a:r>
              <a:rPr lang="es-ES" sz="2800" dirty="0" err="1">
                <a:latin typeface="+mn-lt"/>
              </a:rPr>
              <a:t>recherche</a:t>
            </a:r>
            <a:r>
              <a:rPr lang="es-ES" sz="2800" dirty="0">
                <a:latin typeface="+mn-lt"/>
              </a:rPr>
              <a:t> </a:t>
            </a:r>
            <a:r>
              <a:rPr lang="es-ES" sz="2800" dirty="0" err="1">
                <a:latin typeface="+mn-lt"/>
              </a:rPr>
              <a:t>dans</a:t>
            </a:r>
            <a:r>
              <a:rPr lang="es-ES" sz="2800" dirty="0">
                <a:latin typeface="+mn-lt"/>
              </a:rPr>
              <a:t> les </a:t>
            </a:r>
            <a:r>
              <a:rPr lang="es-ES" sz="2800" dirty="0" err="1">
                <a:latin typeface="+mn-lt"/>
              </a:rPr>
              <a:t>projets</a:t>
            </a:r>
            <a:r>
              <a:rPr lang="es-ES" sz="2800" dirty="0">
                <a:latin typeface="+mn-lt"/>
              </a:rPr>
              <a:t> </a:t>
            </a:r>
            <a:r>
              <a:rPr lang="es-ES" sz="2800" dirty="0" err="1">
                <a:latin typeface="+mn-lt"/>
              </a:rPr>
              <a:t>européens</a:t>
            </a:r>
            <a:r>
              <a:rPr lang="es-ES" sz="2800" dirty="0">
                <a:latin typeface="+mn-lt"/>
              </a:rPr>
              <a:t> </a:t>
            </a:r>
            <a:r>
              <a:rPr lang="es-ES" sz="2800" dirty="0" err="1">
                <a:latin typeface="+mn-lt"/>
              </a:rPr>
              <a:t>ou</a:t>
            </a:r>
            <a:r>
              <a:rPr lang="es-ES" sz="2800" dirty="0">
                <a:latin typeface="+mn-lt"/>
              </a:rPr>
              <a:t> </a:t>
            </a:r>
            <a:r>
              <a:rPr lang="es-ES" sz="2800" dirty="0" err="1">
                <a:latin typeface="+mn-lt"/>
              </a:rPr>
              <a:t>nationaux</a:t>
            </a:r>
            <a:r>
              <a:rPr lang="es-ES" sz="2800" dirty="0">
                <a:latin typeface="+mn-lt"/>
              </a:rPr>
              <a:t> (PIRSTEC, CAP DIGITAL)</a:t>
            </a:r>
          </a:p>
        </p:txBody>
      </p:sp>
    </p:spTree>
    <p:extLst>
      <p:ext uri="{BB962C8B-B14F-4D97-AF65-F5344CB8AC3E}">
        <p14:creationId xmlns:p14="http://schemas.microsoft.com/office/powerpoint/2010/main" val="18920210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1920"/>
            <a:ext cx="8229600" cy="1478280"/>
          </a:xfrm>
        </p:spPr>
        <p:txBody>
          <a:bodyPr>
            <a:normAutofit fontScale="90000"/>
          </a:bodyPr>
          <a:lstStyle/>
          <a:p>
            <a:r>
              <a:rPr lang="fr-FR" sz="3400" b="1" dirty="0" smtClean="0"/>
              <a:t>Comité d</a:t>
            </a:r>
            <a:r>
              <a:rPr lang="ja-JP" altLang="fr-FR" sz="3400" b="1" dirty="0" smtClean="0">
                <a:latin typeface="Arial"/>
              </a:rPr>
              <a:t>’</a:t>
            </a:r>
            <a:r>
              <a:rPr lang="fr-FR" sz="3400" b="1" dirty="0" smtClean="0"/>
              <a:t>éthique des sciences du CNRS  COMETS</a:t>
            </a:r>
            <a:r>
              <a:rPr lang="fr-FR" sz="3400" dirty="0" smtClean="0"/>
              <a:t> (1994)</a:t>
            </a:r>
            <a:endParaRPr lang="fr-FR" sz="3400" dirty="0"/>
          </a:p>
        </p:txBody>
      </p:sp>
      <p:sp>
        <p:nvSpPr>
          <p:cNvPr id="15363" name="Rectangle 3"/>
          <p:cNvSpPr>
            <a:spLocks noGrp="1" noChangeArrowheads="1"/>
          </p:cNvSpPr>
          <p:nvPr>
            <p:ph idx="1"/>
          </p:nvPr>
        </p:nvSpPr>
        <p:spPr>
          <a:xfrm>
            <a:off x="395288" y="1752600"/>
            <a:ext cx="8172450" cy="4782731"/>
          </a:xfrm>
        </p:spPr>
        <p:txBody>
          <a:bodyPr>
            <a:normAutofit/>
          </a:bodyPr>
          <a:lstStyle/>
          <a:p>
            <a:pPr>
              <a:lnSpc>
                <a:spcPct val="90000"/>
              </a:lnSpc>
            </a:pPr>
            <a:r>
              <a:rPr lang="es-ES" sz="2800" dirty="0" err="1">
                <a:latin typeface="Times New Roman" pitchFamily="18" charset="0"/>
                <a:cs typeface="Times New Roman" pitchFamily="18" charset="0"/>
              </a:rPr>
              <a:t>Consultatif</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pour</a:t>
            </a:r>
            <a:r>
              <a:rPr lang="es-ES" sz="2800" dirty="0">
                <a:latin typeface="Times New Roman" pitchFamily="18" charset="0"/>
                <a:cs typeface="Times New Roman" pitchFamily="18" charset="0"/>
              </a:rPr>
              <a:t> la </a:t>
            </a:r>
            <a:r>
              <a:rPr lang="es-ES" sz="2800" dirty="0" err="1" smtClean="0">
                <a:latin typeface="Times New Roman" pitchFamily="18" charset="0"/>
                <a:cs typeface="Times New Roman" pitchFamily="18" charset="0"/>
              </a:rPr>
              <a:t>direction</a:t>
            </a:r>
            <a:r>
              <a:rPr lang="es-ES" sz="2800" dirty="0" smtClean="0">
                <a:latin typeface="Times New Roman" pitchFamily="18" charset="0"/>
                <a:cs typeface="Times New Roman" pitchFamily="18" charset="0"/>
              </a:rPr>
              <a:t> du  </a:t>
            </a:r>
            <a:r>
              <a:rPr lang="es-ES" sz="2800" dirty="0">
                <a:latin typeface="Times New Roman" pitchFamily="18" charset="0"/>
                <a:cs typeface="Times New Roman" pitchFamily="18" charset="0"/>
              </a:rPr>
              <a:t>CNRS et </a:t>
            </a:r>
            <a:r>
              <a:rPr lang="es-ES" sz="2800" dirty="0" err="1">
                <a:latin typeface="Times New Roman" pitchFamily="18" charset="0"/>
                <a:cs typeface="Times New Roman" pitchFamily="18" charset="0"/>
              </a:rPr>
              <a:t>autosaisine</a:t>
            </a:r>
            <a:endParaRPr lang="es-ES" sz="2800" dirty="0">
              <a:latin typeface="Times New Roman" pitchFamily="18" charset="0"/>
              <a:cs typeface="Times New Roman" pitchFamily="18" charset="0"/>
            </a:endParaRPr>
          </a:p>
          <a:p>
            <a:pPr>
              <a:lnSpc>
                <a:spcPct val="90000"/>
              </a:lnSpc>
            </a:pPr>
            <a:r>
              <a:rPr lang="es-ES" sz="2800" dirty="0" err="1">
                <a:latin typeface="Times New Roman" pitchFamily="18" charset="0"/>
                <a:cs typeface="Times New Roman" pitchFamily="18" charset="0"/>
              </a:rPr>
              <a:t>Problèmes</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éthiques</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soulevés</a:t>
            </a:r>
            <a:r>
              <a:rPr lang="es-ES" sz="2800" dirty="0">
                <a:latin typeface="Times New Roman" pitchFamily="18" charset="0"/>
                <a:cs typeface="Times New Roman" pitchFamily="18" charset="0"/>
              </a:rPr>
              <a:t> par la </a:t>
            </a:r>
            <a:r>
              <a:rPr lang="es-ES" sz="2800" dirty="0" err="1">
                <a:latin typeface="Times New Roman" pitchFamily="18" charset="0"/>
                <a:cs typeface="Times New Roman" pitchFamily="18" charset="0"/>
              </a:rPr>
              <a:t>pratique</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scientifique</a:t>
            </a:r>
            <a:endParaRPr lang="es-ES" sz="2800" dirty="0">
              <a:latin typeface="Times New Roman" pitchFamily="18" charset="0"/>
              <a:cs typeface="Times New Roman" pitchFamily="18" charset="0"/>
            </a:endParaRPr>
          </a:p>
          <a:p>
            <a:pPr>
              <a:lnSpc>
                <a:spcPct val="90000"/>
              </a:lnSpc>
            </a:pPr>
            <a:r>
              <a:rPr lang="es-ES" sz="2800" dirty="0" err="1">
                <a:latin typeface="Times New Roman" pitchFamily="18" charset="0"/>
                <a:cs typeface="Times New Roman" pitchFamily="18" charset="0"/>
              </a:rPr>
              <a:t>Dégage</a:t>
            </a:r>
            <a:r>
              <a:rPr lang="es-ES" sz="2800" dirty="0">
                <a:latin typeface="Times New Roman" pitchFamily="18" charset="0"/>
                <a:cs typeface="Times New Roman" pitchFamily="18" charset="0"/>
              </a:rPr>
              <a:t> les </a:t>
            </a:r>
            <a:r>
              <a:rPr lang="es-ES" sz="2800" dirty="0" err="1">
                <a:latin typeface="Times New Roman" pitchFamily="18" charset="0"/>
                <a:cs typeface="Times New Roman" pitchFamily="18" charset="0"/>
              </a:rPr>
              <a:t>principes</a:t>
            </a:r>
            <a:r>
              <a:rPr lang="es-ES" sz="2800" dirty="0">
                <a:latin typeface="Times New Roman" pitchFamily="18" charset="0"/>
                <a:cs typeface="Times New Roman" pitchFamily="18" charset="0"/>
              </a:rPr>
              <a:t> sur les </a:t>
            </a:r>
            <a:r>
              <a:rPr lang="es-ES" sz="2800" dirty="0" err="1">
                <a:latin typeface="Times New Roman" pitchFamily="18" charset="0"/>
                <a:cs typeface="Times New Roman" pitchFamily="18" charset="0"/>
              </a:rPr>
              <a:t>comportements</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individuels</a:t>
            </a:r>
            <a:r>
              <a:rPr lang="es-ES" sz="2800" dirty="0">
                <a:latin typeface="Times New Roman" pitchFamily="18" charset="0"/>
                <a:cs typeface="Times New Roman" pitchFamily="18" charset="0"/>
              </a:rPr>
              <a:t> et </a:t>
            </a:r>
            <a:r>
              <a:rPr lang="es-ES" sz="2800" dirty="0" err="1">
                <a:latin typeface="Times New Roman" pitchFamily="18" charset="0"/>
                <a:cs typeface="Times New Roman" pitchFamily="18" charset="0"/>
              </a:rPr>
              <a:t>collectifs</a:t>
            </a:r>
            <a:r>
              <a:rPr lang="es-ES" sz="2800" dirty="0">
                <a:latin typeface="Times New Roman" pitchFamily="18" charset="0"/>
                <a:cs typeface="Times New Roman" pitchFamily="18" charset="0"/>
              </a:rPr>
              <a:t>, le </a:t>
            </a:r>
            <a:r>
              <a:rPr lang="es-ES" sz="2800" dirty="0" err="1">
                <a:latin typeface="Times New Roman" pitchFamily="18" charset="0"/>
                <a:cs typeface="Times New Roman" pitchFamily="18" charset="0"/>
              </a:rPr>
              <a:t>fonctionnement</a:t>
            </a:r>
            <a:r>
              <a:rPr lang="es-ES" sz="2800" dirty="0">
                <a:latin typeface="Times New Roman" pitchFamily="18" charset="0"/>
                <a:cs typeface="Times New Roman" pitchFamily="18" charset="0"/>
              </a:rPr>
              <a:t> de </a:t>
            </a:r>
            <a:r>
              <a:rPr lang="es-ES" sz="2800" dirty="0" err="1">
                <a:latin typeface="Times New Roman" pitchFamily="18" charset="0"/>
                <a:cs typeface="Times New Roman" pitchFamily="18" charset="0"/>
              </a:rPr>
              <a:t>l’organisme</a:t>
            </a:r>
            <a:endParaRPr lang="es-ES" sz="2800" dirty="0">
              <a:latin typeface="Times New Roman" pitchFamily="18" charset="0"/>
              <a:cs typeface="Times New Roman" pitchFamily="18" charset="0"/>
            </a:endParaRPr>
          </a:p>
          <a:p>
            <a:pPr>
              <a:lnSpc>
                <a:spcPct val="90000"/>
              </a:lnSpc>
            </a:pPr>
            <a:r>
              <a:rPr lang="es-ES" sz="2800" dirty="0" err="1">
                <a:latin typeface="Times New Roman" pitchFamily="18" charset="0"/>
                <a:cs typeface="Times New Roman" pitchFamily="18" charset="0"/>
              </a:rPr>
              <a:t>Recommandations</a:t>
            </a:r>
            <a:r>
              <a:rPr lang="es-ES" sz="2800" dirty="0">
                <a:latin typeface="Times New Roman" pitchFamily="18" charset="0"/>
                <a:cs typeface="Times New Roman" pitchFamily="18" charset="0"/>
              </a:rPr>
              <a:t> sur </a:t>
            </a:r>
            <a:r>
              <a:rPr lang="es-ES" sz="2800" b="1" dirty="0" err="1">
                <a:latin typeface="Times New Roman" pitchFamily="18" charset="0"/>
                <a:cs typeface="Times New Roman" pitchFamily="18" charset="0"/>
              </a:rPr>
              <a:t>l’éthique</a:t>
            </a:r>
            <a:r>
              <a:rPr lang="es-ES" sz="2800" b="1" dirty="0">
                <a:latin typeface="Times New Roman" pitchFamily="18" charset="0"/>
                <a:cs typeface="Times New Roman" pitchFamily="18" charset="0"/>
              </a:rPr>
              <a:t> et la </a:t>
            </a:r>
            <a:r>
              <a:rPr lang="es-ES" sz="2800" b="1" dirty="0" err="1">
                <a:latin typeface="Times New Roman" pitchFamily="18" charset="0"/>
                <a:cs typeface="Times New Roman" pitchFamily="18" charset="0"/>
              </a:rPr>
              <a:t>déontologie</a:t>
            </a:r>
            <a:r>
              <a:rPr lang="es-ES" sz="2800" dirty="0">
                <a:latin typeface="Times New Roman" pitchFamily="18" charset="0"/>
                <a:cs typeface="Times New Roman" pitchFamily="18" charset="0"/>
              </a:rPr>
              <a:t> de la </a:t>
            </a:r>
            <a:r>
              <a:rPr lang="es-ES" sz="2800" dirty="0" err="1">
                <a:latin typeface="Times New Roman" pitchFamily="18" charset="0"/>
                <a:cs typeface="Times New Roman" pitchFamily="18" charset="0"/>
              </a:rPr>
              <a:t>recherche</a:t>
            </a:r>
            <a:r>
              <a:rPr lang="es-ES" sz="2800" dirty="0">
                <a:latin typeface="Times New Roman" pitchFamily="18" charset="0"/>
                <a:cs typeface="Times New Roman" pitchFamily="18" charset="0"/>
              </a:rPr>
              <a:t>, la </a:t>
            </a:r>
            <a:r>
              <a:rPr lang="es-ES" sz="2800" dirty="0" err="1">
                <a:latin typeface="Times New Roman" pitchFamily="18" charset="0"/>
                <a:cs typeface="Times New Roman" pitchFamily="18" charset="0"/>
              </a:rPr>
              <a:t>responsabilité</a:t>
            </a:r>
            <a:r>
              <a:rPr lang="es-ES" sz="2800" dirty="0">
                <a:latin typeface="Times New Roman" pitchFamily="18" charset="0"/>
                <a:cs typeface="Times New Roman" pitchFamily="18" charset="0"/>
              </a:rPr>
              <a:t> du </a:t>
            </a:r>
            <a:r>
              <a:rPr lang="es-ES" sz="2800" dirty="0" err="1" smtClean="0">
                <a:latin typeface="Times New Roman" pitchFamily="18" charset="0"/>
                <a:cs typeface="Times New Roman" pitchFamily="18" charset="0"/>
              </a:rPr>
              <a:t>chercheur</a:t>
            </a:r>
            <a:endParaRPr lang="es-ES" sz="2800" dirty="0" smtClean="0">
              <a:latin typeface="Times New Roman" pitchFamily="18" charset="0"/>
              <a:cs typeface="Times New Roman" pitchFamily="18" charset="0"/>
            </a:endParaRPr>
          </a:p>
          <a:p>
            <a:pPr>
              <a:lnSpc>
                <a:spcPct val="90000"/>
              </a:lnSpc>
            </a:pPr>
            <a:endParaRPr lang="es-ES" sz="2800" dirty="0">
              <a:latin typeface="Times New Roman" pitchFamily="18" charset="0"/>
              <a:cs typeface="Times New Roman" pitchFamily="18" charset="0"/>
            </a:endParaRPr>
          </a:p>
          <a:p>
            <a:pPr>
              <a:lnSpc>
                <a:spcPct val="90000"/>
              </a:lnSpc>
            </a:pPr>
            <a:r>
              <a:rPr lang="es-ES" sz="2800" dirty="0" smtClean="0">
                <a:solidFill>
                  <a:srgbClr val="FF0000"/>
                </a:solidFill>
                <a:latin typeface="Times New Roman" pitchFamily="18" charset="0"/>
                <a:cs typeface="Times New Roman" pitchFamily="18" charset="0"/>
              </a:rPr>
              <a:t>www.cnrs.fr/comets</a:t>
            </a:r>
            <a:endParaRPr lang="es-E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50339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2217"/>
            <a:ext cx="8229600" cy="1045030"/>
          </a:xfrm>
        </p:spPr>
        <p:txBody>
          <a:bodyPr/>
          <a:lstStyle/>
          <a:p>
            <a:r>
              <a:rPr lang="fr-FR" sz="4400" dirty="0" smtClean="0"/>
              <a:t>Ses Positions éthiques </a:t>
            </a:r>
            <a:endParaRPr lang="fr-FR" sz="4400" dirty="0"/>
          </a:p>
        </p:txBody>
      </p:sp>
      <p:sp>
        <p:nvSpPr>
          <p:cNvPr id="3" name="Espace réservé du contenu 2"/>
          <p:cNvSpPr>
            <a:spLocks noGrp="1"/>
          </p:cNvSpPr>
          <p:nvPr>
            <p:ph idx="1"/>
          </p:nvPr>
        </p:nvSpPr>
        <p:spPr/>
        <p:txBody>
          <a:bodyPr>
            <a:normAutofit/>
          </a:bodyPr>
          <a:lstStyle/>
          <a:p>
            <a:pPr marL="0" indent="0">
              <a:buNone/>
            </a:pPr>
            <a:r>
              <a:rPr lang="fr-FR" i="1" dirty="0" smtClean="0">
                <a:latin typeface="+mn-lt"/>
              </a:rPr>
              <a:t>Le 29 </a:t>
            </a:r>
            <a:r>
              <a:rPr lang="fr-FR" i="1" dirty="0">
                <a:latin typeface="+mn-lt"/>
              </a:rPr>
              <a:t>juin 2012, les membres du COMETS ont ainsi adopté un avis  sur </a:t>
            </a:r>
            <a:r>
              <a:rPr lang="fr-FR" i="1" dirty="0" smtClean="0">
                <a:latin typeface="+mn-lt"/>
                <a:hlinkClick r:id="rId2"/>
              </a:rPr>
              <a:t>le </a:t>
            </a:r>
            <a:r>
              <a:rPr lang="fr-FR" i="1" dirty="0">
                <a:latin typeface="+mn-lt"/>
                <a:hlinkClick r:id="rId2"/>
              </a:rPr>
              <a:t>libre accès aux </a:t>
            </a:r>
            <a:r>
              <a:rPr lang="fr-FR" i="1" dirty="0" smtClean="0">
                <a:latin typeface="+mn-lt"/>
              </a:rPr>
              <a:t>publications scientifiques </a:t>
            </a:r>
            <a:r>
              <a:rPr lang="fr-FR" i="1" dirty="0" smtClean="0">
                <a:latin typeface="+mn-lt"/>
                <a:hlinkClick r:id="rId2"/>
              </a:rPr>
              <a:t>(« </a:t>
            </a:r>
            <a:r>
              <a:rPr lang="fr-FR" i="1" dirty="0">
                <a:latin typeface="+mn-lt"/>
                <a:hlinkClick r:id="rId2"/>
              </a:rPr>
              <a:t>open access </a:t>
            </a:r>
            <a:r>
              <a:rPr lang="fr-FR" i="1" dirty="0" smtClean="0">
                <a:latin typeface="+mn-lt"/>
                <a:hlinkClick r:id="rId2"/>
              </a:rPr>
              <a:t>» </a:t>
            </a:r>
            <a:r>
              <a:rPr lang="fr-FR" i="1" dirty="0">
                <a:latin typeface="+mn-lt"/>
                <a:hlinkClick r:id="rId2"/>
              </a:rPr>
              <a:t>)</a:t>
            </a:r>
            <a:r>
              <a:rPr lang="fr-FR" i="1" dirty="0" smtClean="0">
                <a:latin typeface="+mn-lt"/>
                <a:hlinkClick r:id=""/>
              </a:rPr>
              <a:t>. </a:t>
            </a:r>
          </a:p>
          <a:p>
            <a:endParaRPr lang="fr-FR" i="1" dirty="0" smtClean="0">
              <a:latin typeface="+mn-lt"/>
              <a:hlinkClick r:id=""/>
            </a:endParaRPr>
          </a:p>
          <a:p>
            <a:pPr marL="0" indent="0">
              <a:buNone/>
            </a:pPr>
            <a:r>
              <a:rPr lang="fr-FR" sz="3200" i="1" dirty="0" smtClean="0">
                <a:hlinkClick r:id=""/>
              </a:rPr>
              <a:t>En décembre 2014, </a:t>
            </a:r>
            <a:endParaRPr lang="fr-FR" sz="3200" i="1" dirty="0">
              <a:hlinkClick r:id=""/>
            </a:endParaRPr>
          </a:p>
          <a:p>
            <a:endParaRPr lang="fr-FR" i="1" dirty="0">
              <a:hlinkClick r:id=""/>
            </a:endParaRPr>
          </a:p>
          <a:p>
            <a:pPr marL="0" indent="0">
              <a:buNone/>
            </a:pPr>
            <a:r>
              <a:rPr lang="fr-FR" sz="2800" i="1" dirty="0" smtClean="0">
                <a:solidFill>
                  <a:schemeClr val="tx1"/>
                </a:solidFill>
                <a:hlinkClick r:id=""/>
              </a:rPr>
              <a:t>le </a:t>
            </a:r>
            <a:r>
              <a:rPr lang="fr-FR" sz="2800" i="1" dirty="0">
                <a:solidFill>
                  <a:schemeClr val="tx1"/>
                </a:solidFill>
                <a:hlinkClick r:id="rId3"/>
              </a:rPr>
              <a:t>COMETS </a:t>
            </a:r>
            <a:r>
              <a:rPr lang="fr-FR" sz="2800" i="1" dirty="0" smtClean="0">
                <a:solidFill>
                  <a:schemeClr val="tx1"/>
                </a:solidFill>
                <a:hlinkClick r:id="rId3"/>
              </a:rPr>
              <a:t>va publier un </a:t>
            </a:r>
            <a:r>
              <a:rPr lang="fr-FR" sz="2800" i="1" dirty="0">
                <a:solidFill>
                  <a:schemeClr val="tx1"/>
                </a:solidFill>
                <a:hlinkClick r:id="rId3"/>
              </a:rPr>
              <a:t>avis sur </a:t>
            </a:r>
            <a:r>
              <a:rPr lang="fr-FR" sz="2800" i="1" dirty="0" smtClean="0">
                <a:solidFill>
                  <a:schemeClr val="tx1"/>
                </a:solidFill>
                <a:hlinkClick r:id="rId3"/>
              </a:rPr>
              <a:t>le </a:t>
            </a:r>
            <a:r>
              <a:rPr lang="fr-FR" sz="2800" dirty="0" smtClean="0">
                <a:solidFill>
                  <a:schemeClr val="tx1"/>
                </a:solidFill>
                <a:hlinkClick r:id="rId3"/>
              </a:rPr>
              <a:t>data sharing </a:t>
            </a:r>
            <a:r>
              <a:rPr lang="fr-FR" sz="2800" i="1" dirty="0" smtClean="0">
                <a:solidFill>
                  <a:schemeClr val="tx1"/>
                </a:solidFill>
                <a:hlinkClick r:id="rId3"/>
              </a:rPr>
              <a:t>ou l’accès </a:t>
            </a:r>
            <a:r>
              <a:rPr lang="fr-FR" sz="2800" i="1" dirty="0">
                <a:solidFill>
                  <a:schemeClr val="tx1"/>
                </a:solidFill>
                <a:hlinkClick r:id="rId3"/>
              </a:rPr>
              <a:t>aux grandes masses de données, </a:t>
            </a:r>
            <a:endParaRPr lang="fr-FR" sz="2800" dirty="0">
              <a:solidFill>
                <a:schemeClr val="tx1"/>
              </a:solidFill>
            </a:endParaRPr>
          </a:p>
        </p:txBody>
      </p:sp>
    </p:spTree>
    <p:extLst>
      <p:ext uri="{BB962C8B-B14F-4D97-AF65-F5344CB8AC3E}">
        <p14:creationId xmlns:p14="http://schemas.microsoft.com/office/powerpoint/2010/main" val="28373154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5463"/>
            <a:ext cx="8229600" cy="914400"/>
          </a:xfrm>
        </p:spPr>
        <p:txBody>
          <a:bodyPr/>
          <a:lstStyle/>
          <a:p>
            <a:r>
              <a:rPr lang="fr-FR" sz="3600" dirty="0" smtClean="0"/>
              <a:t>Recommandation </a:t>
            </a:r>
            <a:r>
              <a:rPr lang="fr-FR" sz="3600" i="1" dirty="0" smtClean="0"/>
              <a:t>Data sharing </a:t>
            </a:r>
            <a:r>
              <a:rPr lang="fr-FR" sz="3600" dirty="0" smtClean="0"/>
              <a:t>(2014)</a:t>
            </a:r>
            <a:endParaRPr lang="fr-FR" sz="3600" dirty="0"/>
          </a:p>
        </p:txBody>
      </p:sp>
      <p:sp>
        <p:nvSpPr>
          <p:cNvPr id="3" name="Espace réservé du contenu 2"/>
          <p:cNvSpPr>
            <a:spLocks noGrp="1"/>
          </p:cNvSpPr>
          <p:nvPr>
            <p:ph idx="1"/>
          </p:nvPr>
        </p:nvSpPr>
        <p:spPr>
          <a:xfrm>
            <a:off x="198086" y="1236618"/>
            <a:ext cx="8855610" cy="4889546"/>
          </a:xfrm>
        </p:spPr>
        <p:txBody>
          <a:bodyPr>
            <a:noAutofit/>
          </a:bodyPr>
          <a:lstStyle/>
          <a:p>
            <a:pPr fontAlgn="base"/>
            <a:r>
              <a:rPr lang="fr-FR" sz="1800" b="1" dirty="0"/>
              <a:t>III - Recommandations </a:t>
            </a:r>
            <a:r>
              <a:rPr lang="fr-FR" sz="1800" b="1" dirty="0" smtClean="0"/>
              <a:t>(</a:t>
            </a:r>
            <a:r>
              <a:rPr lang="fr-FR" sz="1800" b="1" dirty="0" err="1" smtClean="0"/>
              <a:t>Draft</a:t>
            </a:r>
            <a:r>
              <a:rPr lang="fr-FR" sz="1800" b="1" dirty="0" smtClean="0"/>
              <a:t>)</a:t>
            </a:r>
            <a:endParaRPr lang="fr-FR" sz="1800" dirty="0"/>
          </a:p>
          <a:p>
            <a:pPr fontAlgn="base"/>
            <a:r>
              <a:rPr lang="fr-FR" sz="1800" dirty="0"/>
              <a:t>1. Dans la suite de la Déclaration de Berlin (2003) dont le CNRS est signataire comme la plupart  des grands organismes de recherche internationaux, les chercheurs sont engagés dans le mouvement mondial de </a:t>
            </a:r>
            <a:r>
              <a:rPr lang="fr-FR" sz="1800" i="1" dirty="0"/>
              <a:t>partage de données ouvertes</a:t>
            </a:r>
            <a:r>
              <a:rPr lang="fr-FR" sz="1800" dirty="0"/>
              <a:t> (</a:t>
            </a:r>
            <a:r>
              <a:rPr lang="fr-FR" sz="1800" i="1" dirty="0"/>
              <a:t>data sharing)</a:t>
            </a:r>
            <a:r>
              <a:rPr lang="fr-FR" sz="1800" dirty="0"/>
              <a:t> dans le respect des autres Chartes éthiques émises par leurs organismes nationaux et des règles de droit applicables ;  </a:t>
            </a:r>
            <a:endParaRPr lang="fr-FR" sz="1800" dirty="0" smtClean="0"/>
          </a:p>
          <a:p>
            <a:pPr fontAlgn="base"/>
            <a:endParaRPr lang="fr-FR" sz="1800" dirty="0"/>
          </a:p>
          <a:p>
            <a:pPr fontAlgn="base"/>
            <a:r>
              <a:rPr lang="fr-FR" dirty="0">
                <a:solidFill>
                  <a:srgbClr val="FF0000"/>
                </a:solidFill>
              </a:rPr>
              <a:t>2. La contribution aux travaux de partage des données doit être reconnue dans </a:t>
            </a:r>
            <a:r>
              <a:rPr lang="fr-FR" b="1" dirty="0">
                <a:solidFill>
                  <a:srgbClr val="FF0000"/>
                </a:solidFill>
              </a:rPr>
              <a:t>l'évaluation et les décisions de promotion </a:t>
            </a:r>
            <a:r>
              <a:rPr lang="fr-FR" dirty="0">
                <a:solidFill>
                  <a:srgbClr val="FF0000"/>
                </a:solidFill>
              </a:rPr>
              <a:t>des chercheurs; pour faciliter cette reconnaissance, des </a:t>
            </a:r>
            <a:r>
              <a:rPr lang="fr-FR" b="1" dirty="0">
                <a:solidFill>
                  <a:srgbClr val="FF0000"/>
                </a:solidFill>
              </a:rPr>
              <a:t>indicateurs</a:t>
            </a:r>
            <a:r>
              <a:rPr lang="fr-FR" dirty="0">
                <a:solidFill>
                  <a:srgbClr val="FF0000"/>
                </a:solidFill>
              </a:rPr>
              <a:t> peuvent être créés et une rubrique sur ces activités pourrait être ajoutée de façon systématique dans le rapport d’activité et la fiche annuelle d’activité ;</a:t>
            </a:r>
          </a:p>
          <a:p>
            <a:pPr fontAlgn="base"/>
            <a:endParaRPr lang="fr-FR" sz="2800" dirty="0">
              <a:solidFill>
                <a:srgbClr val="FF0000"/>
              </a:solidFill>
            </a:endParaRPr>
          </a:p>
        </p:txBody>
      </p:sp>
    </p:spTree>
    <p:extLst>
      <p:ext uri="{BB962C8B-B14F-4D97-AF65-F5344CB8AC3E}">
        <p14:creationId xmlns:p14="http://schemas.microsoft.com/office/powerpoint/2010/main" val="612113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0297"/>
            <a:ext cx="8229600" cy="1889759"/>
          </a:xfrm>
        </p:spPr>
        <p:txBody>
          <a:bodyPr>
            <a:noAutofit/>
          </a:bodyPr>
          <a:lstStyle/>
          <a:p>
            <a:r>
              <a:rPr lang="fr-FR" sz="2800" b="1" dirty="0" smtClean="0">
                <a:latin typeface="Times New Roman" pitchFamily="18" charset="0"/>
                <a:cs typeface="Times New Roman" pitchFamily="18" charset="0"/>
              </a:rPr>
              <a:t>Commission</a:t>
            </a:r>
            <a:r>
              <a:rPr lang="fr-FR" sz="2800" b="1" dirty="0">
                <a:solidFill>
                  <a:prstClr val="black">
                    <a:lumMod val="50000"/>
                    <a:lumOff val="50000"/>
                  </a:prstClr>
                </a:solidFill>
                <a:effectLst/>
                <a:latin typeface="Times New Roman" pitchFamily="18" charset="0"/>
                <a:ea typeface="+mn-ea"/>
                <a:cs typeface="Times New Roman" pitchFamily="18" charset="0"/>
              </a:rPr>
              <a:t> </a:t>
            </a:r>
            <a:r>
              <a:rPr lang="fr-FR" sz="2800" b="1" dirty="0">
                <a:solidFill>
                  <a:srgbClr val="0070C0"/>
                </a:solidFill>
                <a:effectLst/>
                <a:latin typeface="Times New Roman" pitchFamily="18" charset="0"/>
                <a:ea typeface="+mn-ea"/>
                <a:cs typeface="Times New Roman" pitchFamily="18" charset="0"/>
              </a:rPr>
              <a:t>de réflexion sur l’Éthique de la Recherche en sciences et technologies du Numérique d’</a:t>
            </a:r>
            <a:r>
              <a:rPr lang="fr-FR" sz="2800" b="1" dirty="0" err="1">
                <a:solidFill>
                  <a:srgbClr val="0070C0"/>
                </a:solidFill>
                <a:effectLst/>
                <a:latin typeface="Times New Roman" pitchFamily="18" charset="0"/>
                <a:ea typeface="+mn-ea"/>
                <a:cs typeface="Times New Roman" pitchFamily="18" charset="0"/>
              </a:rPr>
              <a:t>Allistene</a:t>
            </a:r>
            <a:r>
              <a:rPr lang="fr-FR" sz="2800" b="1" dirty="0">
                <a:solidFill>
                  <a:srgbClr val="0070C0"/>
                </a:solidFill>
                <a:effectLst/>
                <a:latin typeface="Times New Roman" pitchFamily="18" charset="0"/>
                <a:ea typeface="+mn-ea"/>
                <a:cs typeface="Times New Roman" pitchFamily="18" charset="0"/>
              </a:rPr>
              <a:t> (</a:t>
            </a:r>
            <a:r>
              <a:rPr lang="fr-FR" sz="2800" b="1" dirty="0" smtClean="0">
                <a:solidFill>
                  <a:srgbClr val="0070C0"/>
                </a:solidFill>
                <a:effectLst/>
                <a:latin typeface="Times New Roman" pitchFamily="18" charset="0"/>
                <a:ea typeface="+mn-ea"/>
                <a:cs typeface="Times New Roman" pitchFamily="18" charset="0"/>
              </a:rPr>
              <a:t>CERNA)</a:t>
            </a:r>
            <a:r>
              <a:rPr lang="fr-FR" sz="2800" b="1" dirty="0" smtClean="0">
                <a:solidFill>
                  <a:srgbClr val="0070C0"/>
                </a:solidFill>
                <a:latin typeface="Times New Roman" pitchFamily="18" charset="0"/>
                <a:cs typeface="Times New Roman" pitchFamily="18" charset="0"/>
              </a:rPr>
              <a:t> 2012</a:t>
            </a:r>
            <a:endParaRPr lang="fr-FR" sz="2800" b="1" dirty="0">
              <a:solidFill>
                <a:srgbClr val="0070C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21919" y="2664823"/>
            <a:ext cx="8891451" cy="4066904"/>
          </a:xfrm>
        </p:spPr>
        <p:txBody>
          <a:bodyPr>
            <a:normAutofit/>
          </a:bodyPr>
          <a:lstStyle/>
          <a:p>
            <a:pPr marL="0" indent="0">
              <a:buNone/>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Mener une réflexion sur l’éthique des recherches scientifiques développées en </a:t>
            </a:r>
            <a:r>
              <a:rPr lang="fr-FR" b="1" dirty="0">
                <a:latin typeface="Times New Roman" pitchFamily="18" charset="0"/>
                <a:cs typeface="Times New Roman" pitchFamily="18" charset="0"/>
              </a:rPr>
              <a:t>Sciences et Technologies du </a:t>
            </a:r>
            <a:r>
              <a:rPr lang="fr-FR" b="1" dirty="0" smtClean="0">
                <a:latin typeface="Times New Roman" pitchFamily="18" charset="0"/>
                <a:cs typeface="Times New Roman" pitchFamily="18" charset="0"/>
              </a:rPr>
              <a:t>Numérique</a:t>
            </a:r>
            <a:r>
              <a:rPr lang="fr-FR" b="1" dirty="0">
                <a:latin typeface="Times New Roman" pitchFamily="18" charset="0"/>
                <a:cs typeface="Times New Roman" pitchFamily="18" charset="0"/>
              </a:rPr>
              <a:t/>
            </a:r>
            <a:br>
              <a:rPr lang="fr-FR" b="1" dirty="0">
                <a:latin typeface="Times New Roman" pitchFamily="18" charset="0"/>
                <a:cs typeface="Times New Roman" pitchFamily="18" charset="0"/>
              </a:rPr>
            </a:br>
            <a:r>
              <a:rPr lang="fr-FR" dirty="0">
                <a:latin typeface="Times New Roman" pitchFamily="18" charset="0"/>
                <a:cs typeface="Times New Roman" pitchFamily="18" charset="0"/>
              </a:rPr>
              <a:t>– Sensibiliser les chercheurs à la </a:t>
            </a:r>
            <a:r>
              <a:rPr lang="fr-FR" b="1" dirty="0">
                <a:latin typeface="Times New Roman" pitchFamily="18" charset="0"/>
                <a:cs typeface="Times New Roman" pitchFamily="18" charset="0"/>
              </a:rPr>
              <a:t>dimension éthique de leurs travaux</a:t>
            </a:r>
            <a:r>
              <a:rPr lang="fr-FR" dirty="0">
                <a:latin typeface="Times New Roman" pitchFamily="18" charset="0"/>
                <a:cs typeface="Times New Roman" pitchFamily="18" charset="0"/>
              </a:rPr>
              <a:t>,</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Aider à exprimer les besoins spécifiques de la recherche au regard du </a:t>
            </a:r>
            <a:r>
              <a:rPr lang="fr-FR" b="1" dirty="0">
                <a:latin typeface="Times New Roman" pitchFamily="18" charset="0"/>
                <a:cs typeface="Times New Roman" pitchFamily="18" charset="0"/>
              </a:rPr>
              <a:t>législateur </a:t>
            </a:r>
            <a:r>
              <a:rPr lang="fr-FR" dirty="0">
                <a:latin typeface="Times New Roman" pitchFamily="18" charset="0"/>
                <a:cs typeface="Times New Roman" pitchFamily="18" charset="0"/>
              </a:rPr>
              <a:t>et à les couvrir dans une démarche responsable,</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Apporter un éclairage de nature scientifique aux décideurs et à la société sur les </a:t>
            </a:r>
            <a:r>
              <a:rPr lang="fr-FR" b="1" dirty="0">
                <a:latin typeface="Times New Roman" pitchFamily="18" charset="0"/>
                <a:cs typeface="Times New Roman" pitchFamily="18" charset="0"/>
              </a:rPr>
              <a:t>conséquences potentielles </a:t>
            </a:r>
            <a:r>
              <a:rPr lang="fr-FR" dirty="0">
                <a:latin typeface="Times New Roman" pitchFamily="18" charset="0"/>
                <a:cs typeface="Times New Roman" pitchFamily="18" charset="0"/>
              </a:rPr>
              <a:t>de résultats de recherche,</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Veiller à ce que les </a:t>
            </a:r>
            <a:r>
              <a:rPr lang="fr-FR" b="1" dirty="0">
                <a:latin typeface="Times New Roman" pitchFamily="18" charset="0"/>
                <a:cs typeface="Times New Roman" pitchFamily="18" charset="0"/>
              </a:rPr>
              <a:t>étudiants soient formés </a:t>
            </a:r>
            <a:r>
              <a:rPr lang="fr-FR" dirty="0">
                <a:latin typeface="Times New Roman" pitchFamily="18" charset="0"/>
                <a:cs typeface="Times New Roman" pitchFamily="18" charset="0"/>
              </a:rPr>
              <a:t>sur ces </a:t>
            </a:r>
            <a:r>
              <a:rPr lang="fr-FR" dirty="0" smtClean="0">
                <a:latin typeface="Times New Roman" pitchFamily="18" charset="0"/>
                <a:cs typeface="Times New Roman" pitchFamily="18" charset="0"/>
              </a:rPr>
              <a:t>questions</a:t>
            </a:r>
          </a:p>
          <a:p>
            <a:pPr marL="0" indent="0">
              <a:buNone/>
            </a:pP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a:t>
            </a:r>
            <a:r>
              <a:rPr lang="fr-FR" dirty="0">
                <a:solidFill>
                  <a:srgbClr val="FF0000"/>
                </a:solidFill>
                <a:latin typeface="Times New Roman" pitchFamily="18" charset="0"/>
                <a:cs typeface="Times New Roman" pitchFamily="18" charset="0"/>
              </a:rPr>
              <a:t>http://cerna-ethics-allistene.org/La-CERNA/</a:t>
            </a:r>
          </a:p>
        </p:txBody>
      </p:sp>
    </p:spTree>
    <p:extLst>
      <p:ext uri="{BB962C8B-B14F-4D97-AF65-F5344CB8AC3E}">
        <p14:creationId xmlns:p14="http://schemas.microsoft.com/office/powerpoint/2010/main" val="35612258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727" y="0"/>
            <a:ext cx="8568952" cy="1512168"/>
          </a:xfrm>
        </p:spPr>
        <p:txBody>
          <a:bodyPr>
            <a:noAutofit/>
          </a:bodyPr>
          <a:lstStyle/>
          <a:p>
            <a:r>
              <a:rPr lang="fr-FR" sz="3600" dirty="0" smtClean="0"/>
              <a:t>Recommandation Robotique CERNA (2014)</a:t>
            </a:r>
            <a:endParaRPr lang="fr-FR" sz="3600" dirty="0"/>
          </a:p>
        </p:txBody>
      </p:sp>
      <p:sp>
        <p:nvSpPr>
          <p:cNvPr id="3" name="Espace réservé du contenu 2"/>
          <p:cNvSpPr>
            <a:spLocks noGrp="1"/>
          </p:cNvSpPr>
          <p:nvPr>
            <p:ph idx="1"/>
          </p:nvPr>
        </p:nvSpPr>
        <p:spPr>
          <a:xfrm>
            <a:off x="107504" y="1556792"/>
            <a:ext cx="8856984" cy="5053014"/>
          </a:xfrm>
        </p:spPr>
        <p:txBody>
          <a:bodyPr>
            <a:noAutofit/>
          </a:bodyPr>
          <a:lstStyle/>
          <a:p>
            <a:pPr marL="0" indent="0">
              <a:buNone/>
            </a:pPr>
            <a:r>
              <a:rPr lang="fr-FR" sz="2000" b="1" dirty="0"/>
              <a:t>Imitation du Vivant et l’Interaction affective et sociale avec les humains </a:t>
            </a:r>
          </a:p>
          <a:p>
            <a:pPr marL="0" indent="0">
              <a:buNone/>
            </a:pPr>
            <a:r>
              <a:rPr lang="fr-FR" sz="2000" dirty="0"/>
              <a:t> </a:t>
            </a:r>
          </a:p>
          <a:p>
            <a:pPr marL="0" indent="0">
              <a:buNone/>
            </a:pPr>
            <a:r>
              <a:rPr lang="fr-FR" sz="2000" b="1" dirty="0"/>
              <a:t>Préconisation  IVI-1 utilité  au regard des finalités </a:t>
            </a:r>
            <a:endParaRPr lang="fr-FR" sz="2000" dirty="0"/>
          </a:p>
          <a:p>
            <a:pPr marL="0" indent="0">
              <a:buNone/>
            </a:pPr>
            <a:r>
              <a:rPr lang="fr-FR" sz="2000" i="1" dirty="0">
                <a:latin typeface="Times New Roman" pitchFamily="18" charset="0"/>
                <a:cs typeface="Times New Roman" pitchFamily="18" charset="0"/>
              </a:rPr>
              <a:t>Le chercheur étudiera, au regard des fonctions utiles du robot, la pertinence et la nécessité de susciter des émotions et la pertinence et la nécessité de l’aspect ou du comportement  biomimétiques, notamment dans les cas de forte ressemblance visuelle ou comportementale entre un robot et un être vivant. </a:t>
            </a:r>
            <a:endParaRPr lang="fr-FR" sz="2000" dirty="0">
              <a:latin typeface="Times New Roman" pitchFamily="18" charset="0"/>
              <a:cs typeface="Times New Roman" pitchFamily="18" charset="0"/>
            </a:endParaRPr>
          </a:p>
          <a:p>
            <a:pPr marL="0" indent="0">
              <a:buNone/>
            </a:pPr>
            <a:r>
              <a:rPr lang="fr-FR" sz="2000" dirty="0">
                <a:latin typeface="Times New Roman" pitchFamily="18" charset="0"/>
                <a:cs typeface="Times New Roman" pitchFamily="18" charset="0"/>
              </a:rPr>
              <a:t> </a:t>
            </a:r>
            <a:endParaRPr lang="fr-FR" sz="2000" dirty="0"/>
          </a:p>
          <a:p>
            <a:pPr marL="0" indent="0">
              <a:buNone/>
            </a:pPr>
            <a:r>
              <a:rPr lang="fr-FR" sz="2000" b="1" dirty="0"/>
              <a:t>Préconisation IVI-3 interaction enfant-robot</a:t>
            </a:r>
            <a:endParaRPr lang="fr-FR" sz="2000" dirty="0"/>
          </a:p>
          <a:p>
            <a:pPr marL="0" indent="0">
              <a:buNone/>
            </a:pPr>
            <a:r>
              <a:rPr lang="fr-FR" sz="2000" i="1" dirty="0">
                <a:latin typeface="Times New Roman" pitchFamily="18" charset="0"/>
                <a:cs typeface="Times New Roman" pitchFamily="18" charset="0"/>
              </a:rPr>
              <a:t>Pour les projets qui mettent en présence des enfants et des robots, le chercheur doit se poser la question de l’impact de l’interaction enfant-robot sur le développement des capacités émotionnelles de l’enfant, tout particulièrement dans la petite enfance.</a:t>
            </a:r>
            <a:endParaRPr lang="fr-FR" sz="2000" dirty="0">
              <a:latin typeface="Times New Roman" pitchFamily="18" charset="0"/>
              <a:cs typeface="Times New Roman" pitchFamily="18" charset="0"/>
            </a:endParaRPr>
          </a:p>
          <a:p>
            <a:pPr marL="0" indent="0">
              <a:buNone/>
            </a:pPr>
            <a:r>
              <a:rPr lang="fr-F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2906277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7620000" cy="1371600"/>
          </a:xfrm>
        </p:spPr>
        <p:txBody>
          <a:bodyPr/>
          <a:lstStyle/>
          <a:p>
            <a:r>
              <a:rPr lang="fr-FR" dirty="0" smtClean="0"/>
              <a:t>Présentation</a:t>
            </a:r>
            <a:endParaRPr lang="fr-FR" dirty="0"/>
          </a:p>
        </p:txBody>
      </p:sp>
      <p:sp>
        <p:nvSpPr>
          <p:cNvPr id="3" name="Espace réservé du contenu 2"/>
          <p:cNvSpPr>
            <a:spLocks noGrp="1"/>
          </p:cNvSpPr>
          <p:nvPr>
            <p:ph idx="1"/>
          </p:nvPr>
        </p:nvSpPr>
        <p:spPr>
          <a:xfrm>
            <a:off x="204376" y="1752600"/>
            <a:ext cx="8686190" cy="4760243"/>
          </a:xfrm>
        </p:spPr>
        <p:txBody>
          <a:bodyPr>
            <a:normAutofit/>
          </a:bodyPr>
          <a:lstStyle/>
          <a:p>
            <a:endParaRPr lang="fr-FR" dirty="0" smtClean="0"/>
          </a:p>
          <a:p>
            <a:pPr marL="0" indent="0">
              <a:buNone/>
            </a:pPr>
            <a:r>
              <a:rPr lang="fr-FR" sz="4000" dirty="0" smtClean="0"/>
              <a:t>1cadrage</a:t>
            </a:r>
            <a:endParaRPr lang="fr-FR" sz="4000" dirty="0"/>
          </a:p>
          <a:p>
            <a:pPr marL="0" indent="0">
              <a:buNone/>
            </a:pPr>
            <a:r>
              <a:rPr lang="fr-FR" sz="7200" dirty="0" smtClean="0"/>
              <a:t>3 questions </a:t>
            </a:r>
            <a:endParaRPr lang="fr-FR" sz="7200" dirty="0"/>
          </a:p>
        </p:txBody>
      </p:sp>
    </p:spTree>
    <p:extLst>
      <p:ext uri="{BB962C8B-B14F-4D97-AF65-F5344CB8AC3E}">
        <p14:creationId xmlns:p14="http://schemas.microsoft.com/office/powerpoint/2010/main" val="4253550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Romeo : </a:t>
            </a:r>
            <a:r>
              <a:rPr lang="fr-FR" dirty="0" smtClean="0"/>
              <a:t>le </a:t>
            </a:r>
            <a:r>
              <a:rPr lang="fr-FR" dirty="0" err="1" smtClean="0"/>
              <a:t>nanny</a:t>
            </a:r>
            <a:r>
              <a:rPr lang="fr-FR" dirty="0" smtClean="0"/>
              <a:t> robot « affectueux »</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descr="http://www.ecovinews.com/wp-content/uploads/2014/04/Romeo_robot_assis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19257" cy="448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076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Emotion </a:t>
            </a:r>
            <a:r>
              <a:rPr lang="fr-FR" dirty="0" smtClean="0"/>
              <a:t>et </a:t>
            </a:r>
            <a:r>
              <a:rPr lang="fr-FR" dirty="0" smtClean="0"/>
              <a:t>perceptions </a:t>
            </a:r>
            <a:r>
              <a:rPr lang="fr-FR" dirty="0" smtClean="0"/>
              <a:t>de</a:t>
            </a:r>
            <a:r>
              <a:rPr lang="fr-FR" dirty="0" smtClean="0"/>
              <a:t> PLEO, le robot jouet</a:t>
            </a:r>
            <a:endParaRPr lang="fr-FR" dirty="0"/>
          </a:p>
        </p:txBody>
      </p:sp>
      <p:sp>
        <p:nvSpPr>
          <p:cNvPr id="3" name="Espace réservé du contenu 2"/>
          <p:cNvSpPr>
            <a:spLocks noGrp="1"/>
          </p:cNvSpPr>
          <p:nvPr>
            <p:ph idx="1"/>
          </p:nvPr>
        </p:nvSpPr>
        <p:spPr>
          <a:xfrm>
            <a:off x="457200" y="2155413"/>
            <a:ext cx="8229600" cy="3970750"/>
          </a:xfrm>
        </p:spPr>
        <p:txBody>
          <a:bodyPr>
            <a:normAutofit/>
          </a:bodyPr>
          <a:lstStyle/>
          <a:p>
            <a:pPr marL="0" indent="0">
              <a:buNone/>
            </a:pPr>
            <a:r>
              <a:rPr lang="fr-FR" sz="2800" dirty="0" smtClean="0">
                <a:latin typeface="+mn-lt"/>
              </a:rPr>
              <a:t>PLEO </a:t>
            </a:r>
            <a:r>
              <a:rPr lang="fr-FR" sz="2800" dirty="0" err="1">
                <a:latin typeface="+mn-lt"/>
              </a:rPr>
              <a:t>known</a:t>
            </a:r>
            <a:r>
              <a:rPr lang="fr-FR" sz="2800" dirty="0">
                <a:latin typeface="+mn-lt"/>
              </a:rPr>
              <a:t> to </a:t>
            </a:r>
            <a:r>
              <a:rPr lang="fr-FR" sz="2800" dirty="0" err="1">
                <a:latin typeface="+mn-lt"/>
              </a:rPr>
              <a:t>be</a:t>
            </a:r>
            <a:r>
              <a:rPr lang="fr-FR" sz="2800" dirty="0">
                <a:latin typeface="+mn-lt"/>
              </a:rPr>
              <a:t> </a:t>
            </a:r>
            <a:r>
              <a:rPr lang="fr-FR" sz="2800" dirty="0" err="1">
                <a:latin typeface="+mn-lt"/>
              </a:rPr>
              <a:t>understood</a:t>
            </a:r>
            <a:r>
              <a:rPr lang="fr-FR" sz="2800" dirty="0">
                <a:latin typeface="+mn-lt"/>
              </a:rPr>
              <a:t> </a:t>
            </a:r>
            <a:r>
              <a:rPr lang="fr-FR" sz="2800" dirty="0" err="1">
                <a:latin typeface="+mn-lt"/>
              </a:rPr>
              <a:t>according</a:t>
            </a:r>
            <a:r>
              <a:rPr lang="fr-FR" sz="2800" dirty="0">
                <a:latin typeface="+mn-lt"/>
              </a:rPr>
              <a:t> to </a:t>
            </a:r>
            <a:r>
              <a:rPr lang="fr-FR" sz="2800" dirty="0" err="1">
                <a:latin typeface="+mn-lt"/>
              </a:rPr>
              <a:t>its</a:t>
            </a:r>
            <a:r>
              <a:rPr lang="fr-FR" sz="2800" dirty="0">
                <a:latin typeface="+mn-lt"/>
              </a:rPr>
              <a:t> </a:t>
            </a:r>
            <a:r>
              <a:rPr lang="fr-FR" sz="2800" dirty="0" err="1">
                <a:latin typeface="+mn-lt"/>
              </a:rPr>
              <a:t>needs</a:t>
            </a:r>
            <a:r>
              <a:rPr lang="fr-FR" sz="2800" dirty="0">
                <a:latin typeface="+mn-lt"/>
              </a:rPr>
              <a:t> and </a:t>
            </a:r>
            <a:r>
              <a:rPr lang="fr-FR" sz="2800" dirty="0" err="1">
                <a:latin typeface="+mn-lt"/>
              </a:rPr>
              <a:t>mood</a:t>
            </a:r>
            <a:r>
              <a:rPr lang="fr-FR" sz="2800" dirty="0">
                <a:latin typeface="+mn-lt"/>
              </a:rPr>
              <a:t>, </a:t>
            </a:r>
            <a:r>
              <a:rPr lang="fr-FR" sz="2800" dirty="0" err="1">
                <a:latin typeface="+mn-lt"/>
              </a:rPr>
              <a:t>it</a:t>
            </a:r>
            <a:r>
              <a:rPr lang="fr-FR" sz="2800" dirty="0">
                <a:latin typeface="+mn-lt"/>
              </a:rPr>
              <a:t> </a:t>
            </a:r>
            <a:r>
              <a:rPr lang="fr-FR" sz="2800" dirty="0" err="1">
                <a:latin typeface="+mn-lt"/>
              </a:rPr>
              <a:t>is</a:t>
            </a:r>
            <a:r>
              <a:rPr lang="fr-FR" sz="2800" dirty="0">
                <a:latin typeface="+mn-lt"/>
              </a:rPr>
              <a:t> </a:t>
            </a:r>
            <a:r>
              <a:rPr lang="fr-FR" sz="2800" dirty="0" err="1">
                <a:latin typeface="+mn-lt"/>
              </a:rPr>
              <a:t>cheerful</a:t>
            </a:r>
            <a:r>
              <a:rPr lang="fr-FR" sz="2800" dirty="0">
                <a:latin typeface="+mn-lt"/>
              </a:rPr>
              <a:t>, inquisitive, </a:t>
            </a:r>
            <a:r>
              <a:rPr lang="fr-FR" sz="2800" dirty="0" err="1">
                <a:latin typeface="+mn-lt"/>
              </a:rPr>
              <a:t>playful</a:t>
            </a:r>
            <a:r>
              <a:rPr lang="fr-FR" sz="2800" dirty="0">
                <a:latin typeface="+mn-lt"/>
              </a:rPr>
              <a:t>, </a:t>
            </a:r>
            <a:r>
              <a:rPr lang="fr-FR" sz="2800" dirty="0" err="1">
                <a:latin typeface="+mn-lt"/>
              </a:rPr>
              <a:t>scared</a:t>
            </a:r>
            <a:r>
              <a:rPr lang="fr-FR" sz="2800" dirty="0">
                <a:latin typeface="+mn-lt"/>
              </a:rPr>
              <a:t>, </a:t>
            </a:r>
            <a:r>
              <a:rPr lang="fr-FR" sz="2800" dirty="0" err="1">
                <a:latin typeface="+mn-lt"/>
              </a:rPr>
              <a:t>surprised</a:t>
            </a:r>
            <a:r>
              <a:rPr lang="fr-FR" sz="2800" dirty="0">
                <a:latin typeface="+mn-lt"/>
              </a:rPr>
              <a:t>, </a:t>
            </a:r>
            <a:r>
              <a:rPr lang="fr-FR" sz="2800" dirty="0" err="1">
                <a:latin typeface="+mn-lt"/>
              </a:rPr>
              <a:t>upset</a:t>
            </a:r>
            <a:r>
              <a:rPr lang="fr-FR" sz="2800" dirty="0">
                <a:latin typeface="+mn-lt"/>
              </a:rPr>
              <a:t> or </a:t>
            </a:r>
            <a:r>
              <a:rPr lang="fr-FR" sz="2800" dirty="0" err="1">
                <a:latin typeface="+mn-lt"/>
              </a:rPr>
              <a:t>sad</a:t>
            </a:r>
            <a:r>
              <a:rPr lang="fr-FR" sz="2800" dirty="0">
                <a:latin typeface="+mn-lt"/>
              </a:rPr>
              <a:t>. </a:t>
            </a:r>
            <a:endParaRPr lang="fr-FR" sz="2800" dirty="0" smtClean="0">
              <a:latin typeface="+mn-lt"/>
            </a:endParaRPr>
          </a:p>
          <a:p>
            <a:pPr marL="0" indent="0">
              <a:buNone/>
            </a:pPr>
            <a:r>
              <a:rPr lang="fr-FR" sz="2800" dirty="0" smtClean="0">
                <a:latin typeface="+mn-lt"/>
              </a:rPr>
              <a:t> </a:t>
            </a:r>
            <a:endParaRPr lang="fr-FR" sz="2800" dirty="0">
              <a:latin typeface="+mn-lt"/>
            </a:endParaRPr>
          </a:p>
          <a:p>
            <a:pPr marL="0" indent="0">
              <a:buNone/>
            </a:pPr>
            <a:r>
              <a:rPr lang="fr-FR" sz="2800" dirty="0" err="1">
                <a:latin typeface="+mn-lt"/>
              </a:rPr>
              <a:t>Thanks</a:t>
            </a:r>
            <a:r>
              <a:rPr lang="fr-FR" sz="2800" dirty="0">
                <a:latin typeface="+mn-lt"/>
              </a:rPr>
              <a:t> to </a:t>
            </a:r>
            <a:r>
              <a:rPr lang="fr-FR" sz="2800" dirty="0" err="1">
                <a:latin typeface="+mn-lt"/>
              </a:rPr>
              <a:t>its</a:t>
            </a:r>
            <a:r>
              <a:rPr lang="fr-FR" sz="2800" dirty="0">
                <a:latin typeface="+mn-lt"/>
              </a:rPr>
              <a:t> camera and multiple </a:t>
            </a:r>
            <a:r>
              <a:rPr lang="fr-FR" sz="2800" dirty="0" err="1">
                <a:latin typeface="+mn-lt"/>
              </a:rPr>
              <a:t>sensors</a:t>
            </a:r>
            <a:r>
              <a:rPr lang="fr-FR" sz="2800" dirty="0">
                <a:latin typeface="+mn-lt"/>
              </a:rPr>
              <a:t>, PLEO </a:t>
            </a:r>
            <a:r>
              <a:rPr lang="fr-FR" sz="2800" dirty="0" err="1">
                <a:latin typeface="+mn-lt"/>
              </a:rPr>
              <a:t>can</a:t>
            </a:r>
            <a:r>
              <a:rPr lang="fr-FR" sz="2800" dirty="0">
                <a:latin typeface="+mn-lt"/>
              </a:rPr>
              <a:t> </a:t>
            </a:r>
            <a:r>
              <a:rPr lang="fr-FR" sz="2800" dirty="0" err="1">
                <a:latin typeface="+mn-lt"/>
              </a:rPr>
              <a:t>recognize</a:t>
            </a:r>
            <a:r>
              <a:rPr lang="fr-FR" sz="2800" dirty="0">
                <a:latin typeface="+mn-lt"/>
              </a:rPr>
              <a:t> </a:t>
            </a:r>
            <a:r>
              <a:rPr lang="fr-FR" sz="2800" dirty="0" err="1">
                <a:latin typeface="+mn-lt"/>
              </a:rPr>
              <a:t>colors</a:t>
            </a:r>
            <a:r>
              <a:rPr lang="fr-FR" sz="2800" dirty="0">
                <a:latin typeface="+mn-lt"/>
              </a:rPr>
              <a:t>, </a:t>
            </a:r>
            <a:r>
              <a:rPr lang="fr-FR" sz="2800" dirty="0" err="1">
                <a:latin typeface="+mn-lt"/>
              </a:rPr>
              <a:t>your</a:t>
            </a:r>
            <a:r>
              <a:rPr lang="fr-FR" sz="2800" dirty="0">
                <a:latin typeface="+mn-lt"/>
              </a:rPr>
              <a:t> </a:t>
            </a:r>
            <a:r>
              <a:rPr lang="fr-FR" sz="2800" dirty="0" err="1">
                <a:latin typeface="+mn-lt"/>
              </a:rPr>
              <a:t>voice</a:t>
            </a:r>
            <a:r>
              <a:rPr lang="fr-FR" sz="2800" dirty="0">
                <a:latin typeface="+mn-lt"/>
              </a:rPr>
              <a:t>, </a:t>
            </a:r>
            <a:r>
              <a:rPr lang="fr-FR" sz="2800" dirty="0" err="1">
                <a:latin typeface="+mn-lt"/>
              </a:rPr>
              <a:t>environment</a:t>
            </a:r>
            <a:r>
              <a:rPr lang="fr-FR" sz="2800" dirty="0">
                <a:latin typeface="+mn-lt"/>
              </a:rPr>
              <a:t>, </a:t>
            </a:r>
            <a:r>
              <a:rPr lang="fr-FR" sz="2800" dirty="0" err="1">
                <a:latin typeface="+mn-lt"/>
              </a:rPr>
              <a:t>your</a:t>
            </a:r>
            <a:r>
              <a:rPr lang="fr-FR" sz="2800" dirty="0">
                <a:latin typeface="+mn-lt"/>
              </a:rPr>
              <a:t> </a:t>
            </a:r>
            <a:r>
              <a:rPr lang="fr-FR" sz="2800" dirty="0" err="1">
                <a:latin typeface="+mn-lt"/>
              </a:rPr>
              <a:t>touch</a:t>
            </a:r>
            <a:r>
              <a:rPr lang="fr-FR" sz="2800" dirty="0">
                <a:latin typeface="+mn-lt"/>
              </a:rPr>
              <a:t>, and </a:t>
            </a:r>
            <a:r>
              <a:rPr lang="fr-FR" sz="2800" dirty="0" err="1">
                <a:latin typeface="+mn-lt"/>
              </a:rPr>
              <a:t>even</a:t>
            </a:r>
            <a:r>
              <a:rPr lang="fr-FR" sz="2800" dirty="0">
                <a:latin typeface="+mn-lt"/>
              </a:rPr>
              <a:t> the </a:t>
            </a:r>
            <a:r>
              <a:rPr lang="fr-FR" sz="2800" dirty="0" err="1">
                <a:latin typeface="+mn-lt"/>
              </a:rPr>
              <a:t>weather</a:t>
            </a:r>
            <a:r>
              <a:rPr lang="fr-FR" sz="2800" dirty="0">
                <a:latin typeface="+mn-lt"/>
              </a:rPr>
              <a:t>!</a:t>
            </a:r>
          </a:p>
          <a:p>
            <a:endParaRPr lang="fr-FR" sz="2800" dirty="0">
              <a:latin typeface="+mn-lt"/>
            </a:endParaRPr>
          </a:p>
        </p:txBody>
      </p:sp>
    </p:spTree>
    <p:extLst>
      <p:ext uri="{BB962C8B-B14F-4D97-AF65-F5344CB8AC3E}">
        <p14:creationId xmlns:p14="http://schemas.microsoft.com/office/powerpoint/2010/main" val="734472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7"/>
            <a:ext cx="8291264" cy="1192783"/>
          </a:xfrm>
        </p:spPr>
        <p:txBody>
          <a:bodyPr>
            <a:normAutofit/>
          </a:bodyPr>
          <a:lstStyle/>
          <a:p>
            <a:r>
              <a:rPr lang="fr-FR" dirty="0" smtClean="0"/>
              <a:t>PLEO, an affective </a:t>
            </a:r>
            <a:r>
              <a:rPr lang="fr-FR" dirty="0" err="1" smtClean="0"/>
              <a:t>toy</a:t>
            </a:r>
            <a:endParaRPr lang="fr-FR" dirty="0"/>
          </a:p>
        </p:txBody>
      </p:sp>
      <p:sp>
        <p:nvSpPr>
          <p:cNvPr id="3" name="Espace réservé du contenu 2"/>
          <p:cNvSpPr>
            <a:spLocks noGrp="1"/>
          </p:cNvSpPr>
          <p:nvPr>
            <p:ph idx="1"/>
          </p:nvPr>
        </p:nvSpPr>
        <p:spPr/>
        <p:txBody>
          <a:bodyPr/>
          <a:lstStyle/>
          <a:p>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747154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871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expérience de laboratoire</a:t>
            </a:r>
            <a:endParaRPr lang="fr-FR" dirty="0"/>
          </a:p>
        </p:txBody>
      </p:sp>
      <p:sp>
        <p:nvSpPr>
          <p:cNvPr id="3" name="Espace réservé du contenu 2"/>
          <p:cNvSpPr>
            <a:spLocks noGrp="1"/>
          </p:cNvSpPr>
          <p:nvPr>
            <p:ph idx="1"/>
          </p:nvPr>
        </p:nvSpPr>
        <p:spPr>
          <a:xfrm>
            <a:off x="457200" y="2403566"/>
            <a:ext cx="8229600" cy="3722597"/>
          </a:xfrm>
        </p:spPr>
        <p:txBody>
          <a:bodyPr>
            <a:normAutofit lnSpcReduction="10000"/>
          </a:bodyPr>
          <a:lstStyle/>
          <a:p>
            <a:pPr marL="0" indent="0" algn="ctr">
              <a:buNone/>
            </a:pPr>
            <a:r>
              <a:rPr lang="fr-FR" sz="4800" dirty="0"/>
              <a:t>T</a:t>
            </a:r>
            <a:r>
              <a:rPr lang="fr-FR" sz="4800" dirty="0" smtClean="0"/>
              <a:t>he </a:t>
            </a:r>
            <a:r>
              <a:rPr lang="fr-FR" sz="4800" dirty="0" err="1"/>
              <a:t>dismemberment</a:t>
            </a:r>
            <a:r>
              <a:rPr lang="fr-FR" sz="4800" dirty="0"/>
              <a:t> of the robot PLEO </a:t>
            </a:r>
            <a:r>
              <a:rPr lang="fr-FR" sz="4800" dirty="0" err="1"/>
              <a:t>provoked</a:t>
            </a:r>
            <a:r>
              <a:rPr lang="fr-FR" sz="4800" dirty="0"/>
              <a:t> </a:t>
            </a:r>
            <a:r>
              <a:rPr lang="fr-FR" sz="4800" dirty="0" err="1"/>
              <a:t>strong</a:t>
            </a:r>
            <a:r>
              <a:rPr lang="fr-FR" sz="4800" dirty="0"/>
              <a:t> </a:t>
            </a:r>
            <a:r>
              <a:rPr lang="fr-FR" sz="4800" dirty="0" err="1"/>
              <a:t>emotions</a:t>
            </a:r>
            <a:r>
              <a:rPr lang="fr-FR" sz="4800" dirty="0"/>
              <a:t> </a:t>
            </a:r>
            <a:r>
              <a:rPr lang="fr-FR" sz="4800" dirty="0" smtClean="0"/>
              <a:t>to  </a:t>
            </a:r>
            <a:r>
              <a:rPr lang="fr-FR" sz="4800" dirty="0" err="1" smtClean="0"/>
              <a:t>users</a:t>
            </a:r>
            <a:endParaRPr lang="fr-FR" sz="4800" dirty="0" smtClean="0"/>
          </a:p>
          <a:p>
            <a:pPr marL="0" indent="0" algn="ctr">
              <a:buNone/>
            </a:pPr>
            <a:endParaRPr lang="fr-FR" sz="4800" dirty="0"/>
          </a:p>
          <a:p>
            <a:pPr marL="0" indent="0" algn="ctr">
              <a:buNone/>
            </a:pPr>
            <a:r>
              <a:rPr lang="fr-FR" sz="4800" dirty="0" smtClean="0"/>
              <a:t>(</a:t>
            </a:r>
            <a:r>
              <a:rPr lang="fr-FR" sz="4800" dirty="0" err="1" smtClean="0"/>
              <a:t>like</a:t>
            </a:r>
            <a:r>
              <a:rPr lang="fr-FR" sz="4800" dirty="0" smtClean="0"/>
              <a:t> Galatée) </a:t>
            </a:r>
            <a:endParaRPr lang="fr-FR" sz="4800" dirty="0"/>
          </a:p>
          <a:p>
            <a:endParaRPr lang="fr-FR" dirty="0"/>
          </a:p>
        </p:txBody>
      </p:sp>
    </p:spTree>
    <p:extLst>
      <p:ext uri="{BB962C8B-B14F-4D97-AF65-F5344CB8AC3E}">
        <p14:creationId xmlns:p14="http://schemas.microsoft.com/office/powerpoint/2010/main" val="25441990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t>Gemoïds</a:t>
            </a:r>
            <a:r>
              <a:rPr lang="fr-FR" dirty="0" smtClean="0"/>
              <a:t> of Hiroshi </a:t>
            </a:r>
            <a:r>
              <a:rPr lang="fr-FR" dirty="0" err="1" smtClean="0"/>
              <a:t>Ishiguro</a:t>
            </a:r>
            <a:endParaRPr lang="fr-FR" dirty="0"/>
          </a:p>
        </p:txBody>
      </p:sp>
      <p:pic>
        <p:nvPicPr>
          <p:cNvPr id="4" name="image02.png"/>
          <p:cNvPicPr>
            <a:picLocks noGrp="1"/>
          </p:cNvPicPr>
          <p:nvPr>
            <p:ph idx="1"/>
          </p:nvPr>
        </p:nvPicPr>
        <p:blipFill>
          <a:blip r:embed="rId2"/>
          <a:srcRect/>
          <a:stretch>
            <a:fillRect/>
          </a:stretch>
        </p:blipFill>
        <p:spPr>
          <a:xfrm>
            <a:off x="323528" y="1844824"/>
            <a:ext cx="8568952" cy="4608512"/>
          </a:xfrm>
          <a:prstGeom prst="rect">
            <a:avLst/>
          </a:prstGeom>
          <a:ln/>
        </p:spPr>
      </p:pic>
    </p:spTree>
    <p:extLst>
      <p:ext uri="{BB962C8B-B14F-4D97-AF65-F5344CB8AC3E}">
        <p14:creationId xmlns:p14="http://schemas.microsoft.com/office/powerpoint/2010/main" val="6435002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ETHIQUE dans le traitement des langues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5097722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1460"/>
            <a:ext cx="8229600" cy="1448739"/>
          </a:xfrm>
        </p:spPr>
        <p:txBody>
          <a:bodyPr/>
          <a:lstStyle/>
          <a:p>
            <a:r>
              <a:rPr lang="fr-FR" dirty="0" smtClean="0"/>
              <a:t> </a:t>
            </a:r>
            <a:r>
              <a:rPr lang="fr-FR" dirty="0">
                <a:solidFill>
                  <a:srgbClr val="3366FF"/>
                </a:solidFill>
              </a:rPr>
              <a:t>L</a:t>
            </a:r>
            <a:r>
              <a:rPr lang="fr-FR" dirty="0" smtClean="0">
                <a:solidFill>
                  <a:srgbClr val="3366FF"/>
                </a:solidFill>
              </a:rPr>
              <a:t>es auteurs </a:t>
            </a:r>
            <a:r>
              <a:rPr lang="fr-FR" dirty="0" err="1" smtClean="0">
                <a:solidFill>
                  <a:srgbClr val="3366FF"/>
                </a:solidFill>
              </a:rPr>
              <a:t>co</a:t>
            </a:r>
            <a:r>
              <a:rPr lang="fr-FR" dirty="0" smtClean="0">
                <a:solidFill>
                  <a:srgbClr val="3366FF"/>
                </a:solidFill>
              </a:rPr>
              <a:t>-impliqués dans les corpus de textes </a:t>
            </a:r>
            <a:endParaRPr lang="fr-FR" dirty="0">
              <a:solidFill>
                <a:srgbClr val="3366FF"/>
              </a:solidFill>
            </a:endParaRPr>
          </a:p>
        </p:txBody>
      </p:sp>
      <p:pic>
        <p:nvPicPr>
          <p:cNvPr id="10" name="Espace réservé du contenu 3"/>
          <p:cNvPicPr>
            <a:picLocks noGrp="1" noChangeAspect="1"/>
          </p:cNvPicPr>
          <p:nvPr>
            <p:ph idx="1"/>
          </p:nvPr>
        </p:nvPicPr>
        <p:blipFill>
          <a:blip r:embed="rId2"/>
          <a:srcRect t="12328" b="12328"/>
          <a:stretch>
            <a:fillRect/>
          </a:stretch>
        </p:blipFill>
        <p:spPr/>
      </p:pic>
    </p:spTree>
    <p:extLst>
      <p:ext uri="{BB962C8B-B14F-4D97-AF65-F5344CB8AC3E}">
        <p14:creationId xmlns:p14="http://schemas.microsoft.com/office/powerpoint/2010/main" val="22536687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1886"/>
            <a:ext cx="8229600" cy="2020388"/>
          </a:xfrm>
        </p:spPr>
        <p:txBody>
          <a:bodyPr/>
          <a:lstStyle/>
          <a:p>
            <a:r>
              <a:rPr lang="fr-FR" dirty="0" smtClean="0"/>
              <a:t>Recommandation 1 </a:t>
            </a:r>
            <a:endParaRPr lang="fr-FR" dirty="0"/>
          </a:p>
        </p:txBody>
      </p:sp>
      <p:sp>
        <p:nvSpPr>
          <p:cNvPr id="3" name="Espace réservé du contenu 2"/>
          <p:cNvSpPr>
            <a:spLocks noGrp="1"/>
          </p:cNvSpPr>
          <p:nvPr>
            <p:ph idx="1"/>
          </p:nvPr>
        </p:nvSpPr>
        <p:spPr>
          <a:xfrm>
            <a:off x="457200" y="3039291"/>
            <a:ext cx="8229600" cy="3086872"/>
          </a:xfrm>
        </p:spPr>
        <p:txBody>
          <a:bodyPr>
            <a:normAutofit/>
          </a:bodyPr>
          <a:lstStyle/>
          <a:p>
            <a:pPr marL="0" indent="0">
              <a:buNone/>
            </a:pPr>
            <a:r>
              <a:rPr lang="fr-FR" sz="4400" b="1" dirty="0" smtClean="0">
                <a:latin typeface="Times New Roman" pitchFamily="18" charset="0"/>
                <a:cs typeface="Times New Roman" pitchFamily="18" charset="0"/>
              </a:rPr>
              <a:t>Attribuer la création à l’auteur </a:t>
            </a:r>
            <a:endParaRPr lang="fr-FR"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4459864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Intervenants-auteurs</a:t>
            </a:r>
            <a:endParaRPr lang="fr-FR" dirty="0"/>
          </a:p>
        </p:txBody>
      </p:sp>
      <p:sp>
        <p:nvSpPr>
          <p:cNvPr id="3" name="Espace réservé du contenu 2"/>
          <p:cNvSpPr>
            <a:spLocks noGrp="1"/>
          </p:cNvSpPr>
          <p:nvPr>
            <p:ph idx="1"/>
          </p:nvPr>
        </p:nvSpPr>
        <p:spPr>
          <a:xfrm>
            <a:off x="457200" y="1724298"/>
            <a:ext cx="8229600" cy="4824548"/>
          </a:xfrm>
        </p:spPr>
        <p:txBody>
          <a:bodyPr>
            <a:noAutofit/>
          </a:bodyPr>
          <a:lstStyle/>
          <a:p>
            <a:r>
              <a:rPr lang="fr-FR" sz="3600" dirty="0" smtClean="0">
                <a:latin typeface="Times New Roman" pitchFamily="18" charset="0"/>
                <a:cs typeface="Times New Roman" pitchFamily="18" charset="0"/>
              </a:rPr>
              <a:t>Etre </a:t>
            </a:r>
            <a:r>
              <a:rPr lang="fr-FR" sz="3600" dirty="0" smtClean="0">
                <a:solidFill>
                  <a:schemeClr val="accent5"/>
                </a:solidFill>
                <a:latin typeface="Times New Roman" pitchFamily="18" charset="0"/>
                <a:cs typeface="Times New Roman" pitchFamily="18" charset="0"/>
              </a:rPr>
              <a:t>auteur</a:t>
            </a:r>
            <a:r>
              <a:rPr lang="fr-FR" sz="3600" dirty="0" smtClean="0">
                <a:latin typeface="Times New Roman" pitchFamily="18" charset="0"/>
                <a:cs typeface="Times New Roman" pitchFamily="18" charset="0"/>
              </a:rPr>
              <a:t> ou créateur du texte  </a:t>
            </a:r>
          </a:p>
          <a:p>
            <a:r>
              <a:rPr lang="fr-FR" sz="3600" dirty="0" smtClean="0">
                <a:latin typeface="Times New Roman" pitchFamily="18" charset="0"/>
                <a:cs typeface="Times New Roman" pitchFamily="18" charset="0"/>
              </a:rPr>
              <a:t>Etre </a:t>
            </a:r>
            <a:r>
              <a:rPr lang="fr-FR" sz="3600" dirty="0" smtClean="0">
                <a:solidFill>
                  <a:schemeClr val="accent5"/>
                </a:solidFill>
                <a:latin typeface="Times New Roman" pitchFamily="18" charset="0"/>
                <a:cs typeface="Times New Roman" pitchFamily="18" charset="0"/>
              </a:rPr>
              <a:t>développeur</a:t>
            </a:r>
            <a:r>
              <a:rPr lang="fr-FR" sz="3600" dirty="0" smtClean="0">
                <a:latin typeface="Times New Roman" pitchFamily="18" charset="0"/>
                <a:cs typeface="Times New Roman" pitchFamily="18" charset="0"/>
              </a:rPr>
              <a:t> d’une banque de données</a:t>
            </a:r>
            <a:endParaRPr lang="fr-FR" sz="3600" dirty="0">
              <a:latin typeface="Times New Roman" pitchFamily="18" charset="0"/>
              <a:cs typeface="Times New Roman" pitchFamily="18" charset="0"/>
            </a:endParaRPr>
          </a:p>
          <a:p>
            <a:r>
              <a:rPr lang="fr-FR" sz="3600" dirty="0" smtClean="0">
                <a:latin typeface="Times New Roman" pitchFamily="18" charset="0"/>
                <a:cs typeface="Times New Roman" pitchFamily="18" charset="0"/>
              </a:rPr>
              <a:t>Etre </a:t>
            </a:r>
            <a:r>
              <a:rPr lang="fr-FR" sz="3600" dirty="0" smtClean="0">
                <a:solidFill>
                  <a:schemeClr val="accent5"/>
                </a:solidFill>
                <a:latin typeface="Times New Roman" pitchFamily="18" charset="0"/>
                <a:cs typeface="Times New Roman" pitchFamily="18" charset="0"/>
              </a:rPr>
              <a:t>linguiste</a:t>
            </a:r>
            <a:r>
              <a:rPr lang="fr-FR" sz="3600" dirty="0" smtClean="0">
                <a:latin typeface="Times New Roman" pitchFamily="18" charset="0"/>
                <a:cs typeface="Times New Roman" pitchFamily="18" charset="0"/>
              </a:rPr>
              <a:t>  : sémantique de l’ontologie</a:t>
            </a:r>
          </a:p>
          <a:p>
            <a:r>
              <a:rPr lang="fr-FR" sz="3600" dirty="0" smtClean="0">
                <a:latin typeface="Times New Roman" pitchFamily="18" charset="0"/>
                <a:cs typeface="Times New Roman" pitchFamily="18" charset="0"/>
              </a:rPr>
              <a:t>Créer des thésaurus, des ontologies</a:t>
            </a:r>
          </a:p>
          <a:p>
            <a:r>
              <a:rPr lang="fr-FR" sz="3600" dirty="0" smtClean="0">
                <a:latin typeface="Times New Roman" pitchFamily="18" charset="0"/>
                <a:cs typeface="Times New Roman" pitchFamily="18" charset="0"/>
              </a:rPr>
              <a:t>Faire des </a:t>
            </a:r>
            <a:r>
              <a:rPr lang="fr-FR" sz="3600" dirty="0" smtClean="0">
                <a:solidFill>
                  <a:schemeClr val="accent5"/>
                </a:solidFill>
                <a:latin typeface="Times New Roman" pitchFamily="18" charset="0"/>
                <a:cs typeface="Times New Roman" pitchFamily="18" charset="0"/>
              </a:rPr>
              <a:t>annotations</a:t>
            </a:r>
            <a:endParaRPr lang="fr-FR" sz="3600" dirty="0">
              <a:latin typeface="Times New Roman" pitchFamily="18" charset="0"/>
              <a:cs typeface="Times New Roman" pitchFamily="18" charset="0"/>
            </a:endParaRPr>
          </a:p>
          <a:p>
            <a:pPr marL="0" indent="0">
              <a:buNone/>
            </a:pPr>
            <a:endParaRPr lang="fr-FR" sz="3600" dirty="0"/>
          </a:p>
        </p:txBody>
      </p:sp>
    </p:spTree>
    <p:extLst>
      <p:ext uri="{BB962C8B-B14F-4D97-AF65-F5344CB8AC3E}">
        <p14:creationId xmlns:p14="http://schemas.microsoft.com/office/powerpoint/2010/main" val="2756003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60649"/>
            <a:ext cx="8206680" cy="974344"/>
          </a:xfrm>
        </p:spPr>
        <p:txBody>
          <a:bodyPr>
            <a:normAutofit fontScale="90000"/>
          </a:bodyPr>
          <a:lstStyle/>
          <a:p>
            <a:r>
              <a:rPr lang="fr-FR" sz="4800" dirty="0" smtClean="0"/>
              <a:t>Les intervenants à la </a:t>
            </a:r>
            <a:r>
              <a:rPr lang="fr-FR" sz="4800" dirty="0" smtClean="0"/>
              <a:t>création</a:t>
            </a:r>
            <a:br>
              <a:rPr lang="fr-FR" sz="4800" dirty="0" smtClean="0"/>
            </a:br>
            <a:endParaRPr lang="fr-FR" sz="4800" dirty="0"/>
          </a:p>
        </p:txBody>
      </p:sp>
      <p:sp>
        <p:nvSpPr>
          <p:cNvPr id="5" name="Rectangle 1"/>
          <p:cNvSpPr>
            <a:spLocks noGrp="1" noChangeArrowheads="1"/>
          </p:cNvSpPr>
          <p:nvPr>
            <p:ph type="subTitle" idx="1"/>
          </p:nvPr>
        </p:nvSpPr>
        <p:spPr bwMode="auto">
          <a:xfrm>
            <a:off x="539750" y="2876525"/>
            <a:ext cx="21352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r>
              <a:rPr kumimoji="0" lang="fr-FR" sz="9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732439275"/>
              </p:ext>
            </p:extLst>
          </p:nvPr>
        </p:nvGraphicFramePr>
        <p:xfrm>
          <a:off x="2765514" y="1316550"/>
          <a:ext cx="3229526" cy="4751395"/>
        </p:xfrm>
        <a:graphic>
          <a:graphicData uri="http://schemas.openxmlformats.org/drawingml/2006/table">
            <a:tbl>
              <a:tblPr/>
              <a:tblGrid>
                <a:gridCol w="936104"/>
                <a:gridCol w="576064"/>
                <a:gridCol w="504056"/>
                <a:gridCol w="554652"/>
                <a:gridCol w="658650"/>
              </a:tblGrid>
              <a:tr h="768958">
                <a:tc>
                  <a:txBody>
                    <a:bodyPr/>
                    <a:lstStyle/>
                    <a:p>
                      <a:pPr algn="just" rtl="0" fontAlgn="t">
                        <a:spcBef>
                          <a:spcPts val="0"/>
                        </a:spcBef>
                        <a:spcAft>
                          <a:spcPts val="0"/>
                        </a:spcAft>
                      </a:pPr>
                      <a:r>
                        <a:rPr lang="fr-FR" sz="1400" b="1" i="0" u="none" strike="noStrike" dirty="0" err="1" smtClean="0">
                          <a:solidFill>
                            <a:srgbClr val="FF0000"/>
                          </a:solidFill>
                          <a:effectLst/>
                          <a:latin typeface="Times New Roman"/>
                        </a:rPr>
                        <a:t>Language</a:t>
                      </a:r>
                      <a:r>
                        <a:rPr lang="fr-FR" sz="1400" b="1" i="0" u="none" strike="noStrike" dirty="0" smtClean="0">
                          <a:solidFill>
                            <a:srgbClr val="FF0000"/>
                          </a:solidFill>
                          <a:effectLst/>
                          <a:latin typeface="Times New Roman"/>
                        </a:rPr>
                        <a:t> </a:t>
                      </a:r>
                      <a:r>
                        <a:rPr lang="fr-FR" sz="1400" b="1" i="0" u="none" strike="noStrike" dirty="0" err="1" smtClean="0">
                          <a:solidFill>
                            <a:srgbClr val="FF0000"/>
                          </a:solidFill>
                          <a:effectLst/>
                          <a:latin typeface="Times New Roman"/>
                        </a:rPr>
                        <a:t>Resources</a:t>
                      </a:r>
                      <a:endParaRPr lang="fr-FR" sz="1400" b="1" dirty="0">
                        <a:solidFill>
                          <a:srgbClr val="FF0000"/>
                        </a:solidFill>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100" b="0" i="0" u="none" strike="noStrike" dirty="0">
                          <a:solidFill>
                            <a:srgbClr val="FF0000"/>
                          </a:solidFill>
                          <a:effectLst/>
                          <a:latin typeface="Times New Roman"/>
                        </a:rPr>
                        <a:t>Content </a:t>
                      </a:r>
                      <a:r>
                        <a:rPr lang="fr-FR" sz="1100" b="0" i="0" u="none" strike="noStrike" dirty="0" err="1" smtClean="0">
                          <a:solidFill>
                            <a:srgbClr val="FF0000"/>
                          </a:solidFill>
                          <a:effectLst/>
                          <a:latin typeface="Times New Roman"/>
                        </a:rPr>
                        <a:t>creators</a:t>
                      </a:r>
                      <a:endParaRPr lang="fr-FR" sz="1100" b="0" dirty="0">
                        <a:solidFill>
                          <a:srgbClr val="FF0000"/>
                        </a:solidFill>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050" b="0" i="0" u="none" strike="noStrike" dirty="0">
                          <a:solidFill>
                            <a:srgbClr val="FF0000"/>
                          </a:solidFill>
                          <a:effectLst/>
                          <a:latin typeface="Times New Roman"/>
                        </a:rPr>
                        <a:t>L</a:t>
                      </a:r>
                      <a:r>
                        <a:rPr lang="fr-FR" sz="1050" b="0" i="0" u="none" strike="noStrike" dirty="0" smtClean="0">
                          <a:solidFill>
                            <a:srgbClr val="FF0000"/>
                          </a:solidFill>
                          <a:effectLst/>
                          <a:latin typeface="Times New Roman"/>
                        </a:rPr>
                        <a:t>R </a:t>
                      </a:r>
                      <a:r>
                        <a:rPr lang="fr-FR" sz="1050" b="0" i="0" u="none" strike="noStrike" dirty="0" err="1">
                          <a:solidFill>
                            <a:srgbClr val="FF0000"/>
                          </a:solidFill>
                          <a:effectLst/>
                          <a:latin typeface="Times New Roman"/>
                        </a:rPr>
                        <a:t>creator</a:t>
                      </a:r>
                      <a:endParaRPr lang="fr-FR" sz="1050" dirty="0">
                        <a:solidFill>
                          <a:srgbClr val="FF0000"/>
                        </a:solidFill>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100" b="0" i="0" u="none" strike="noStrike" dirty="0" smtClean="0">
                          <a:solidFill>
                            <a:srgbClr val="FF0000"/>
                          </a:solidFill>
                          <a:effectLst/>
                          <a:latin typeface="Times New Roman"/>
                        </a:rPr>
                        <a:t>Lang. </a:t>
                      </a:r>
                      <a:r>
                        <a:rPr lang="fr-FR" sz="1100" b="0" i="0" u="none" strike="noStrike" dirty="0" err="1" smtClean="0">
                          <a:solidFill>
                            <a:srgbClr val="FF0000"/>
                          </a:solidFill>
                          <a:effectLst/>
                          <a:latin typeface="Times New Roman"/>
                        </a:rPr>
                        <a:t>theorist</a:t>
                      </a:r>
                      <a:endParaRPr lang="fr-FR" sz="1100" dirty="0">
                        <a:solidFill>
                          <a:srgbClr val="FF0000"/>
                        </a:solidFill>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dirty="0" err="1">
                          <a:solidFill>
                            <a:srgbClr val="FF0000"/>
                          </a:solidFill>
                          <a:effectLst/>
                          <a:latin typeface="Times New Roman"/>
                        </a:rPr>
                        <a:t>Legal</a:t>
                      </a:r>
                      <a:r>
                        <a:rPr lang="fr-FR" sz="1300" b="0" i="0" u="none" strike="noStrike" dirty="0">
                          <a:solidFill>
                            <a:srgbClr val="FF0000"/>
                          </a:solidFill>
                          <a:effectLst/>
                          <a:latin typeface="Times New Roman"/>
                        </a:rPr>
                        <a:t> basis</a:t>
                      </a:r>
                      <a:endParaRPr lang="fr-FR" sz="1300" dirty="0">
                        <a:solidFill>
                          <a:srgbClr val="FF0000"/>
                        </a:solidFill>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65853">
                <a:tc>
                  <a:txBody>
                    <a:bodyPr/>
                    <a:lstStyle/>
                    <a:p>
                      <a:pPr algn="just" rtl="0" fontAlgn="t">
                        <a:spcBef>
                          <a:spcPts val="0"/>
                        </a:spcBef>
                        <a:spcAft>
                          <a:spcPts val="0"/>
                        </a:spcAft>
                      </a:pPr>
                      <a:r>
                        <a:rPr lang="fr-FR" sz="1300" b="0" i="0" u="none" strike="noStrike" dirty="0">
                          <a:solidFill>
                            <a:srgbClr val="000000"/>
                          </a:solidFill>
                          <a:effectLst/>
                          <a:latin typeface="Times New Roman"/>
                        </a:rPr>
                        <a:t>Original </a:t>
                      </a:r>
                      <a:r>
                        <a:rPr lang="fr-FR" sz="1300" b="0" i="0" u="none" strike="noStrike" dirty="0" err="1">
                          <a:solidFill>
                            <a:srgbClr val="000000"/>
                          </a:solidFill>
                          <a:effectLst/>
                          <a:latin typeface="Times New Roman"/>
                        </a:rPr>
                        <a:t>works</a:t>
                      </a:r>
                      <a:endParaRPr lang="fr-FR" sz="130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a:solidFill>
                            <a:srgbClr val="000000"/>
                          </a:solidFill>
                          <a:effectLst/>
                          <a:latin typeface="Times New Roman"/>
                        </a:rPr>
                        <a:t>x</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fr-FR" sz="1300">
                          <a:effectLst/>
                        </a:rPr>
                        <a:t/>
                      </a:r>
                      <a:br>
                        <a:rPr lang="fr-FR" sz="1300">
                          <a:effectLst/>
                        </a:rPr>
                      </a:b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fr-FR" sz="1300" dirty="0">
                          <a:effectLst/>
                        </a:rPr>
                        <a:t/>
                      </a:r>
                      <a:br>
                        <a:rPr lang="fr-FR" sz="1300" dirty="0">
                          <a:effectLst/>
                        </a:rPr>
                      </a:br>
                      <a:endParaRPr lang="fr-FR" sz="130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050" b="0" i="0" u="none" strike="noStrike" dirty="0">
                          <a:solidFill>
                            <a:srgbClr val="000000"/>
                          </a:solidFill>
                          <a:effectLst/>
                          <a:latin typeface="Times New Roman"/>
                        </a:rPr>
                        <a:t>content</a:t>
                      </a:r>
                      <a:endParaRPr lang="fr-FR" sz="105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84877">
                <a:tc>
                  <a:txBody>
                    <a:bodyPr/>
                    <a:lstStyle/>
                    <a:p>
                      <a:pPr algn="just" rtl="0" fontAlgn="t">
                        <a:spcBef>
                          <a:spcPts val="0"/>
                        </a:spcBef>
                        <a:spcAft>
                          <a:spcPts val="0"/>
                        </a:spcAft>
                      </a:pPr>
                      <a:r>
                        <a:rPr lang="fr-FR" sz="1300" b="0" i="0" u="none" strike="noStrike" dirty="0" err="1">
                          <a:solidFill>
                            <a:srgbClr val="000000"/>
                          </a:solidFill>
                          <a:effectLst/>
                          <a:latin typeface="Times New Roman"/>
                        </a:rPr>
                        <a:t>Corpora</a:t>
                      </a:r>
                      <a:endParaRPr lang="fr-FR" sz="130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a:solidFill>
                            <a:srgbClr val="000000"/>
                          </a:solidFill>
                          <a:effectLst/>
                          <a:latin typeface="Times New Roman"/>
                        </a:rPr>
                        <a:t>x</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a:solidFill>
                            <a:srgbClr val="000000"/>
                          </a:solidFill>
                          <a:effectLst/>
                          <a:latin typeface="Times New Roman"/>
                        </a:rPr>
                        <a:t>x</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fr-FR" sz="1300">
                          <a:effectLst/>
                        </a:rPr>
                        <a:t/>
                      </a:r>
                      <a:br>
                        <a:rPr lang="fr-FR" sz="1300">
                          <a:effectLst/>
                        </a:rPr>
                      </a:b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050" b="0" i="0" u="none" strike="noStrike" dirty="0" smtClean="0">
                          <a:solidFill>
                            <a:srgbClr val="000000"/>
                          </a:solidFill>
                          <a:effectLst/>
                          <a:latin typeface="Times New Roman"/>
                        </a:rPr>
                        <a:t>arrangement</a:t>
                      </a:r>
                      <a:r>
                        <a:rPr lang="fr-FR" sz="1050" b="0" i="0" u="none" strike="noStrike" dirty="0">
                          <a:solidFill>
                            <a:srgbClr val="000000"/>
                          </a:solidFill>
                          <a:effectLst/>
                          <a:latin typeface="Times New Roman"/>
                        </a:rPr>
                        <a:t>/</a:t>
                      </a:r>
                      <a:endParaRPr lang="fr-FR" sz="1050" dirty="0">
                        <a:effectLst/>
                      </a:endParaRPr>
                    </a:p>
                    <a:p>
                      <a:pPr algn="just" rtl="0" fontAlgn="t">
                        <a:spcBef>
                          <a:spcPts val="0"/>
                        </a:spcBef>
                        <a:spcAft>
                          <a:spcPts val="0"/>
                        </a:spcAft>
                      </a:pPr>
                      <a:r>
                        <a:rPr lang="fr-FR" sz="1050" b="0" i="0" u="none" strike="noStrike" dirty="0" err="1" smtClean="0">
                          <a:solidFill>
                            <a:srgbClr val="000000"/>
                          </a:solidFill>
                          <a:effectLst/>
                          <a:latin typeface="Times New Roman"/>
                        </a:rPr>
                        <a:t>Invest</a:t>
                      </a:r>
                      <a:endParaRPr lang="fr-FR" sz="1050" b="0" i="0" u="none" strike="noStrike" dirty="0" smtClean="0">
                        <a:solidFill>
                          <a:srgbClr val="000000"/>
                        </a:solidFill>
                        <a:effectLst/>
                        <a:latin typeface="Times New Roman"/>
                      </a:endParaRPr>
                    </a:p>
                    <a:p>
                      <a:pPr algn="just" rtl="0" fontAlgn="t">
                        <a:spcBef>
                          <a:spcPts val="0"/>
                        </a:spcBef>
                        <a:spcAft>
                          <a:spcPts val="0"/>
                        </a:spcAft>
                      </a:pPr>
                      <a:r>
                        <a:rPr lang="fr-FR" sz="1050" b="0" i="0" u="none" strike="noStrike" dirty="0" smtClean="0">
                          <a:solidFill>
                            <a:srgbClr val="000000"/>
                          </a:solidFill>
                          <a:effectLst/>
                          <a:latin typeface="Times New Roman"/>
                        </a:rPr>
                        <a:t>ment</a:t>
                      </a:r>
                    </a:p>
                    <a:p>
                      <a:pPr algn="just" rtl="0" fontAlgn="t">
                        <a:spcBef>
                          <a:spcPts val="0"/>
                        </a:spcBef>
                        <a:spcAft>
                          <a:spcPts val="0"/>
                        </a:spcAft>
                      </a:pPr>
                      <a:r>
                        <a:rPr lang="fr-FR" sz="1050" b="0" i="0" u="none" strike="noStrike" dirty="0" smtClean="0">
                          <a:solidFill>
                            <a:srgbClr val="000000"/>
                          </a:solidFill>
                          <a:effectLst/>
                          <a:latin typeface="Times New Roman"/>
                        </a:rPr>
                        <a:t>(sui </a:t>
                      </a:r>
                      <a:r>
                        <a:rPr lang="fr-FR" sz="1050" b="0" i="0" u="none" strike="noStrike" dirty="0">
                          <a:solidFill>
                            <a:srgbClr val="000000"/>
                          </a:solidFill>
                          <a:effectLst/>
                          <a:latin typeface="Times New Roman"/>
                        </a:rPr>
                        <a:t>generis</a:t>
                      </a:r>
                      <a:r>
                        <a:rPr lang="fr-FR" sz="1300" b="0" i="0" u="none" strike="noStrike" dirty="0">
                          <a:solidFill>
                            <a:srgbClr val="000000"/>
                          </a:solidFill>
                          <a:effectLst/>
                          <a:latin typeface="Times New Roman"/>
                        </a:rPr>
                        <a:t>)</a:t>
                      </a:r>
                      <a:endParaRPr lang="fr-FR" sz="130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95610">
                <a:tc>
                  <a:txBody>
                    <a:bodyPr/>
                    <a:lstStyle/>
                    <a:p>
                      <a:pPr algn="just" rtl="0" fontAlgn="t">
                        <a:spcBef>
                          <a:spcPts val="0"/>
                        </a:spcBef>
                        <a:spcAft>
                          <a:spcPts val="0"/>
                        </a:spcAft>
                      </a:pPr>
                      <a:r>
                        <a:rPr lang="fr-FR" sz="1300" b="0" i="0" u="none" strike="noStrike">
                          <a:solidFill>
                            <a:srgbClr val="000000"/>
                          </a:solidFill>
                          <a:effectLst/>
                          <a:latin typeface="Times New Roman"/>
                        </a:rPr>
                        <a:t>Semantic resources</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fr-FR" sz="1300">
                          <a:effectLst/>
                        </a:rPr>
                        <a:t/>
                      </a:r>
                      <a:br>
                        <a:rPr lang="fr-FR" sz="1300">
                          <a:effectLst/>
                        </a:rPr>
                      </a:b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a:solidFill>
                            <a:srgbClr val="000000"/>
                          </a:solidFill>
                          <a:effectLst/>
                          <a:latin typeface="Times New Roman"/>
                        </a:rPr>
                        <a:t>x</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a:solidFill>
                            <a:srgbClr val="000000"/>
                          </a:solidFill>
                          <a:effectLst/>
                          <a:latin typeface="Times New Roman"/>
                        </a:rPr>
                        <a:t>x</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050" b="0" i="0" u="none" strike="noStrike" dirty="0" smtClean="0">
                          <a:solidFill>
                            <a:srgbClr val="000000"/>
                          </a:solidFill>
                          <a:effectLst/>
                          <a:latin typeface="Times New Roman"/>
                        </a:rPr>
                        <a:t>Content/</a:t>
                      </a:r>
                      <a:endParaRPr lang="fr-FR" sz="1050" dirty="0">
                        <a:effectLst/>
                      </a:endParaRPr>
                    </a:p>
                    <a:p>
                      <a:pPr algn="just" rtl="0" fontAlgn="t">
                        <a:spcBef>
                          <a:spcPts val="0"/>
                        </a:spcBef>
                        <a:spcAft>
                          <a:spcPts val="0"/>
                        </a:spcAft>
                      </a:pPr>
                      <a:r>
                        <a:rPr lang="fr-FR" sz="1050" b="0" i="0" u="none" strike="noStrike" dirty="0">
                          <a:solidFill>
                            <a:srgbClr val="000000"/>
                          </a:solidFill>
                          <a:effectLst/>
                          <a:latin typeface="Times New Roman"/>
                        </a:rPr>
                        <a:t>arrangement</a:t>
                      </a:r>
                      <a:endParaRPr lang="fr-FR" sz="105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6097">
                <a:tc>
                  <a:txBody>
                    <a:bodyPr/>
                    <a:lstStyle/>
                    <a:p>
                      <a:pPr algn="just" rtl="0" fontAlgn="t">
                        <a:spcBef>
                          <a:spcPts val="0"/>
                        </a:spcBef>
                        <a:spcAft>
                          <a:spcPts val="0"/>
                        </a:spcAft>
                      </a:pPr>
                      <a:r>
                        <a:rPr lang="fr-FR" sz="1300" b="0" i="0" u="none" strike="noStrike" dirty="0" smtClean="0">
                          <a:solidFill>
                            <a:srgbClr val="000000"/>
                          </a:solidFill>
                          <a:effectLst/>
                          <a:latin typeface="Times New Roman"/>
                        </a:rPr>
                        <a:t>Annotation</a:t>
                      </a:r>
                      <a:endParaRPr lang="fr-FR" sz="130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fr-FR" sz="1300">
                          <a:effectLst/>
                        </a:rPr>
                        <a:t/>
                      </a:r>
                      <a:br>
                        <a:rPr lang="fr-FR" sz="1300">
                          <a:effectLst/>
                        </a:rPr>
                      </a:b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300" b="0" i="0" u="none" strike="noStrike">
                          <a:solidFill>
                            <a:srgbClr val="000000"/>
                          </a:solidFill>
                          <a:effectLst/>
                          <a:latin typeface="Times New Roman"/>
                        </a:rPr>
                        <a:t>x</a:t>
                      </a: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fr-FR" sz="1300">
                          <a:effectLst/>
                        </a:rPr>
                        <a:t/>
                      </a:r>
                      <a:br>
                        <a:rPr lang="fr-FR" sz="1300">
                          <a:effectLst/>
                        </a:rPr>
                      </a:br>
                      <a:endParaRPr lang="fr-FR" sz="130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050" b="0" i="0" u="none" strike="noStrike" dirty="0">
                          <a:solidFill>
                            <a:srgbClr val="000000"/>
                          </a:solidFill>
                          <a:effectLst/>
                          <a:latin typeface="Times New Roman"/>
                        </a:rPr>
                        <a:t>content</a:t>
                      </a:r>
                      <a:endParaRPr lang="fr-FR" sz="1050" dirty="0">
                        <a:effectLst/>
                      </a:endParaRPr>
                    </a:p>
                  </a:txBody>
                  <a:tcPr marL="66558" marR="66558" marT="33279" marB="3327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65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7951411" cy="1371600"/>
          </a:xfrm>
        </p:spPr>
        <p:txBody>
          <a:bodyPr/>
          <a:lstStyle/>
          <a:p>
            <a:r>
              <a:rPr lang="fr-FR" dirty="0" smtClean="0"/>
              <a:t> Traitement automatique des langues</a:t>
            </a:r>
            <a:endParaRPr lang="fr-FR" dirty="0"/>
          </a:p>
        </p:txBody>
      </p:sp>
      <p:sp>
        <p:nvSpPr>
          <p:cNvPr id="3" name="Espace réservé du contenu 2"/>
          <p:cNvSpPr>
            <a:spLocks noGrp="1"/>
          </p:cNvSpPr>
          <p:nvPr>
            <p:ph idx="1"/>
          </p:nvPr>
        </p:nvSpPr>
        <p:spPr>
          <a:xfrm>
            <a:off x="815648" y="1794236"/>
            <a:ext cx="7979929" cy="4600237"/>
          </a:xfrm>
        </p:spPr>
        <p:txBody>
          <a:bodyPr>
            <a:normAutofit fontScale="62500" lnSpcReduction="20000"/>
          </a:bodyPr>
          <a:lstStyle/>
          <a:p>
            <a:r>
              <a:rPr lang="fr-FR" sz="3600" dirty="0" smtClean="0"/>
              <a:t>à </a:t>
            </a:r>
            <a:r>
              <a:rPr lang="fr-FR" sz="3600" dirty="0"/>
              <a:t>la frontière de la </a:t>
            </a:r>
            <a:r>
              <a:rPr lang="fr-FR" sz="3600" dirty="0">
                <a:hlinkClick r:id="rId2"/>
              </a:rPr>
              <a:t>linguistique, de l'</a:t>
            </a:r>
            <a:r>
              <a:rPr lang="fr-FR" sz="3600" dirty="0">
                <a:hlinkClick r:id="rId3"/>
              </a:rPr>
              <a:t>informatique et de l'</a:t>
            </a:r>
            <a:r>
              <a:rPr lang="fr-FR" sz="3600" dirty="0">
                <a:hlinkClick r:id="rId4"/>
              </a:rPr>
              <a:t>intelligence artificielle, </a:t>
            </a:r>
            <a:r>
              <a:rPr lang="fr-FR" sz="3600" dirty="0" smtClean="0">
                <a:hlinkClick r:id="rId4"/>
              </a:rPr>
              <a:t> </a:t>
            </a:r>
            <a:r>
              <a:rPr lang="fr-FR" sz="3600" dirty="0">
                <a:hlinkClick r:id="rId4"/>
              </a:rPr>
              <a:t>concerne l'application de programmes et techniques informatiques à tous les aspects du langage </a:t>
            </a:r>
            <a:r>
              <a:rPr lang="fr-FR" sz="3600" dirty="0" smtClean="0">
                <a:hlinkClick r:id="rId4"/>
              </a:rPr>
              <a:t>humain. </a:t>
            </a:r>
            <a:endParaRPr lang="fr-FR" sz="3600" dirty="0"/>
          </a:p>
          <a:p>
            <a:endParaRPr lang="fr-FR" sz="3600" dirty="0"/>
          </a:p>
          <a:p>
            <a:r>
              <a:rPr lang="fr-FR" sz="3600" dirty="0" smtClean="0"/>
              <a:t>méthodes </a:t>
            </a:r>
            <a:r>
              <a:rPr lang="fr-FR" sz="3600" dirty="0"/>
              <a:t>fondées sur la </a:t>
            </a:r>
            <a:r>
              <a:rPr lang="fr-FR" sz="3600" dirty="0">
                <a:solidFill>
                  <a:srgbClr val="FF0000"/>
                </a:solidFill>
              </a:rPr>
              <a:t>statistique </a:t>
            </a:r>
            <a:r>
              <a:rPr lang="fr-FR" sz="3600" dirty="0" smtClean="0">
                <a:solidFill>
                  <a:srgbClr val="FF0000"/>
                </a:solidFill>
              </a:rPr>
              <a:t>et l’algorithmique </a:t>
            </a:r>
            <a:r>
              <a:rPr lang="fr-FR" sz="3600" dirty="0" smtClean="0"/>
              <a:t>prennent </a:t>
            </a:r>
            <a:r>
              <a:rPr lang="fr-FR" sz="3600" dirty="0"/>
              <a:t>le pas sur celles fondées sur l'analyse </a:t>
            </a:r>
            <a:r>
              <a:rPr lang="fr-FR" sz="3600" dirty="0">
                <a:solidFill>
                  <a:srgbClr val="FF6600"/>
                </a:solidFill>
              </a:rPr>
              <a:t>linguistique</a:t>
            </a:r>
            <a:r>
              <a:rPr lang="fr-FR" sz="3600" dirty="0"/>
              <a:t> au fur et à mesure de l'augmentation des performances des ordinateurs et </a:t>
            </a:r>
            <a:r>
              <a:rPr lang="fr-FR" sz="3600" dirty="0" smtClean="0"/>
              <a:t>de l’énorme  </a:t>
            </a:r>
            <a:r>
              <a:rPr lang="fr-FR" sz="3600" dirty="0"/>
              <a:t>développement des corpus de </a:t>
            </a:r>
            <a:r>
              <a:rPr lang="fr-FR" sz="3600" dirty="0" smtClean="0"/>
              <a:t>textes.</a:t>
            </a:r>
          </a:p>
          <a:p>
            <a:endParaRPr lang="fr-FR" sz="3600" dirty="0" smtClean="0"/>
          </a:p>
          <a:p>
            <a:r>
              <a:rPr lang="fr-FR" sz="3600" dirty="0" smtClean="0"/>
              <a:t>Les data concerne aussi les corpus de textes+ les annotations, les ressources sémantiques …</a:t>
            </a:r>
            <a:endParaRPr lang="fr-FR" sz="3600" dirty="0"/>
          </a:p>
          <a:p>
            <a:endParaRPr lang="fr-FR" sz="3600" dirty="0" smtClean="0"/>
          </a:p>
          <a:p>
            <a:endParaRPr lang="fr-FR" sz="3600" dirty="0"/>
          </a:p>
        </p:txBody>
      </p:sp>
    </p:spTree>
    <p:extLst>
      <p:ext uri="{BB962C8B-B14F-4D97-AF65-F5344CB8AC3E}">
        <p14:creationId xmlns:p14="http://schemas.microsoft.com/office/powerpoint/2010/main" val="31867637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6754"/>
            <a:ext cx="8229600" cy="1600200"/>
          </a:xfrm>
        </p:spPr>
        <p:txBody>
          <a:bodyPr/>
          <a:lstStyle/>
          <a:p>
            <a:r>
              <a:rPr lang="fr-FR" dirty="0" smtClean="0"/>
              <a:t>Consentement de l’auteur? </a:t>
            </a:r>
            <a:endParaRPr lang="fr-FR" dirty="0"/>
          </a:p>
        </p:txBody>
      </p:sp>
      <p:sp>
        <p:nvSpPr>
          <p:cNvPr id="3" name="Espace réservé du contenu 2"/>
          <p:cNvSpPr>
            <a:spLocks noGrp="1"/>
          </p:cNvSpPr>
          <p:nvPr>
            <p:ph idx="1"/>
          </p:nvPr>
        </p:nvSpPr>
        <p:spPr>
          <a:xfrm>
            <a:off x="457200" y="2050555"/>
            <a:ext cx="8229600" cy="4075608"/>
          </a:xfrm>
        </p:spPr>
        <p:txBody>
          <a:bodyPr>
            <a:normAutofit/>
          </a:bodyPr>
          <a:lstStyle/>
          <a:p>
            <a:r>
              <a:rPr lang="fr-FR" sz="3600" dirty="0">
                <a:latin typeface="Times New Roman" pitchFamily="18" charset="0"/>
                <a:cs typeface="Times New Roman" pitchFamily="18" charset="0"/>
              </a:rPr>
              <a:t>Tout </a:t>
            </a:r>
            <a:r>
              <a:rPr lang="fr-FR" sz="3600" dirty="0">
                <a:solidFill>
                  <a:schemeClr val="accent5"/>
                </a:solidFill>
                <a:latin typeface="Times New Roman" pitchFamily="18" charset="0"/>
                <a:cs typeface="Times New Roman" pitchFamily="18" charset="0"/>
              </a:rPr>
              <a:t>usage</a:t>
            </a:r>
            <a:r>
              <a:rPr lang="fr-FR" sz="3600" dirty="0">
                <a:latin typeface="Times New Roman" pitchFamily="18" charset="0"/>
                <a:cs typeface="Times New Roman" pitchFamily="18" charset="0"/>
              </a:rPr>
              <a:t> d’une ressource linguistique doit avoir le </a:t>
            </a:r>
            <a:r>
              <a:rPr lang="fr-FR" sz="3600" dirty="0">
                <a:solidFill>
                  <a:srgbClr val="FF0000"/>
                </a:solidFill>
                <a:latin typeface="Times New Roman" pitchFamily="18" charset="0"/>
                <a:cs typeface="Times New Roman" pitchFamily="18" charset="0"/>
              </a:rPr>
              <a:t>consentement de </a:t>
            </a:r>
            <a:r>
              <a:rPr lang="fr-FR" sz="3600" dirty="0" smtClean="0">
                <a:solidFill>
                  <a:srgbClr val="FF0000"/>
                </a:solidFill>
                <a:latin typeface="Times New Roman" pitchFamily="18" charset="0"/>
                <a:cs typeface="Times New Roman" pitchFamily="18" charset="0"/>
              </a:rPr>
              <a:t>l’auteur</a:t>
            </a:r>
          </a:p>
          <a:p>
            <a:endParaRPr lang="fr-FR" sz="3600" dirty="0">
              <a:latin typeface="Times New Roman" pitchFamily="18" charset="0"/>
              <a:cs typeface="Times New Roman" pitchFamily="18" charset="0"/>
            </a:endParaRPr>
          </a:p>
          <a:p>
            <a:r>
              <a:rPr lang="fr-FR" sz="3600" dirty="0">
                <a:solidFill>
                  <a:schemeClr val="accent5"/>
                </a:solidFill>
                <a:latin typeface="Times New Roman" pitchFamily="18" charset="0"/>
                <a:cs typeface="Times New Roman" pitchFamily="18" charset="0"/>
              </a:rPr>
              <a:t>Usage</a:t>
            </a:r>
            <a:r>
              <a:rPr lang="fr-FR" sz="3600" dirty="0">
                <a:latin typeface="Times New Roman" pitchFamily="18" charset="0"/>
                <a:cs typeface="Times New Roman" pitchFamily="18" charset="0"/>
              </a:rPr>
              <a:t> :  Télécharger un corpus, annoter, réutiliser une ontologie, la fusionner, l’utiliser pour annoter un corpus, …</a:t>
            </a:r>
          </a:p>
          <a:p>
            <a:endParaRPr lang="fr-FR" sz="3600" dirty="0"/>
          </a:p>
        </p:txBody>
      </p:sp>
    </p:spTree>
    <p:extLst>
      <p:ext uri="{BB962C8B-B14F-4D97-AF65-F5344CB8AC3E}">
        <p14:creationId xmlns:p14="http://schemas.microsoft.com/office/powerpoint/2010/main" val="9443590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6422"/>
            <a:ext cx="8229600" cy="1793967"/>
          </a:xfrm>
        </p:spPr>
        <p:txBody>
          <a:bodyPr/>
          <a:lstStyle/>
          <a:p>
            <a:r>
              <a:rPr lang="fr-FR" dirty="0"/>
              <a:t>P</a:t>
            </a:r>
            <a:r>
              <a:rPr lang="fr-FR" dirty="0" smtClean="0"/>
              <a:t>rotection de l’œuvre dérivée</a:t>
            </a:r>
            <a:endParaRPr lang="fr-FR" dirty="0"/>
          </a:p>
        </p:txBody>
      </p:sp>
      <p:sp>
        <p:nvSpPr>
          <p:cNvPr id="3" name="Espace réservé du contenu 2"/>
          <p:cNvSpPr>
            <a:spLocks noGrp="1"/>
          </p:cNvSpPr>
          <p:nvPr>
            <p:ph idx="1"/>
          </p:nvPr>
        </p:nvSpPr>
        <p:spPr>
          <a:xfrm>
            <a:off x="457200" y="2360023"/>
            <a:ext cx="8229600" cy="3766140"/>
          </a:xfrm>
        </p:spPr>
        <p:txBody>
          <a:bodyPr>
            <a:normAutofit/>
          </a:bodyPr>
          <a:lstStyle/>
          <a:p>
            <a:r>
              <a:rPr lang="fr-FR" sz="3600" dirty="0" smtClean="0"/>
              <a:t>une </a:t>
            </a:r>
            <a:r>
              <a:rPr lang="fr-FR" sz="3600" dirty="0" smtClean="0"/>
              <a:t>création est dans le </a:t>
            </a:r>
            <a:r>
              <a:rPr lang="fr-FR" sz="3600" dirty="0" smtClean="0"/>
              <a:t>domaine </a:t>
            </a:r>
            <a:r>
              <a:rPr lang="fr-FR" sz="3600" dirty="0" smtClean="0"/>
              <a:t>public ( + 70 ans) mais il </a:t>
            </a:r>
            <a:r>
              <a:rPr lang="fr-FR" sz="3600" dirty="0" smtClean="0"/>
              <a:t>peut exister </a:t>
            </a:r>
            <a:r>
              <a:rPr lang="fr-FR" sz="3600" dirty="0" smtClean="0"/>
              <a:t>de récentes </a:t>
            </a:r>
            <a:r>
              <a:rPr lang="fr-FR" sz="3600" dirty="0"/>
              <a:t>é</a:t>
            </a:r>
            <a:r>
              <a:rPr lang="fr-FR" sz="3600" dirty="0" smtClean="0"/>
              <a:t>ditions (traductions, </a:t>
            </a:r>
            <a:r>
              <a:rPr lang="fr-FR" sz="3600" dirty="0" err="1" smtClean="0"/>
              <a:t>etc</a:t>
            </a:r>
            <a:r>
              <a:rPr lang="fr-FR" sz="3600" dirty="0" smtClean="0"/>
              <a:t>)</a:t>
            </a:r>
          </a:p>
          <a:p>
            <a:endParaRPr lang="fr-FR" sz="3600" dirty="0"/>
          </a:p>
          <a:p>
            <a:r>
              <a:rPr lang="fr-FR" sz="3600" dirty="0" smtClean="0"/>
              <a:t>Elle est protégée</a:t>
            </a:r>
          </a:p>
          <a:p>
            <a:endParaRPr lang="fr-FR" sz="3600" dirty="0"/>
          </a:p>
        </p:txBody>
      </p:sp>
    </p:spTree>
    <p:extLst>
      <p:ext uri="{BB962C8B-B14F-4D97-AF65-F5344CB8AC3E}">
        <p14:creationId xmlns:p14="http://schemas.microsoft.com/office/powerpoint/2010/main" val="16748544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Collection d’annotations et d’ontologies</a:t>
            </a:r>
            <a:endParaRPr lang="fr-FR" dirty="0"/>
          </a:p>
        </p:txBody>
      </p:sp>
      <p:sp>
        <p:nvSpPr>
          <p:cNvPr id="3" name="Espace réservé du contenu 2"/>
          <p:cNvSpPr>
            <a:spLocks noGrp="1"/>
          </p:cNvSpPr>
          <p:nvPr>
            <p:ph idx="1"/>
          </p:nvPr>
        </p:nvSpPr>
        <p:spPr/>
        <p:txBody>
          <a:bodyPr>
            <a:normAutofit/>
          </a:bodyPr>
          <a:lstStyle/>
          <a:p>
            <a:r>
              <a:rPr lang="fr-FR" sz="3600" dirty="0" smtClean="0">
                <a:latin typeface="Times New Roman" pitchFamily="18" charset="0"/>
                <a:cs typeface="Times New Roman" pitchFamily="18" charset="0"/>
              </a:rPr>
              <a:t>Les items sont  non protégeables</a:t>
            </a:r>
          </a:p>
          <a:p>
            <a:endParaRPr lang="fr-FR" sz="3600" dirty="0">
              <a:latin typeface="Times New Roman" pitchFamily="18" charset="0"/>
              <a:cs typeface="Times New Roman" pitchFamily="18" charset="0"/>
            </a:endParaRPr>
          </a:p>
          <a:p>
            <a:r>
              <a:rPr lang="fr-FR" sz="3600" dirty="0" smtClean="0">
                <a:latin typeface="Times New Roman" pitchFamily="18" charset="0"/>
                <a:cs typeface="Times New Roman" pitchFamily="18" charset="0"/>
              </a:rPr>
              <a:t>La collection entière est protégeable</a:t>
            </a:r>
          </a:p>
          <a:p>
            <a:endParaRPr lang="fr-FR" sz="3600" dirty="0">
              <a:latin typeface="Times New Roman" pitchFamily="18" charset="0"/>
              <a:cs typeface="Times New Roman" pitchFamily="18" charset="0"/>
            </a:endParaRPr>
          </a:p>
          <a:p>
            <a:pPr marL="0" indent="0" algn="ctr">
              <a:buNone/>
            </a:pPr>
            <a:r>
              <a:rPr lang="fr-FR" sz="3600" dirty="0" smtClean="0">
                <a:solidFill>
                  <a:srgbClr val="FF0000"/>
                </a:solidFill>
                <a:latin typeface="Times New Roman" pitchFamily="18" charset="0"/>
                <a:cs typeface="Times New Roman" pitchFamily="18" charset="0"/>
              </a:rPr>
              <a:t>Suivant le droit européen </a:t>
            </a:r>
          </a:p>
          <a:p>
            <a:pPr marL="0" indent="0" algn="ctr">
              <a:buNone/>
            </a:pPr>
            <a:r>
              <a:rPr lang="fr-FR" sz="3600" dirty="0" smtClean="0">
                <a:solidFill>
                  <a:srgbClr val="FF0000"/>
                </a:solidFill>
                <a:latin typeface="Times New Roman" pitchFamily="18" charset="0"/>
                <a:cs typeface="Times New Roman" pitchFamily="18" charset="0"/>
              </a:rPr>
              <a:t>sur les bases de données </a:t>
            </a:r>
            <a:endParaRPr lang="fr-FR"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841631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7382"/>
            <a:ext cx="8229600" cy="1312817"/>
          </a:xfrm>
        </p:spPr>
        <p:txBody>
          <a:bodyPr/>
          <a:lstStyle/>
          <a:p>
            <a:r>
              <a:rPr lang="fr-FR" dirty="0" smtClean="0"/>
              <a:t>Questions-pièges</a:t>
            </a:r>
            <a:endParaRPr lang="fr-FR" dirty="0"/>
          </a:p>
        </p:txBody>
      </p:sp>
      <p:sp>
        <p:nvSpPr>
          <p:cNvPr id="3" name="Espace réservé du contenu 2"/>
          <p:cNvSpPr>
            <a:spLocks noGrp="1"/>
          </p:cNvSpPr>
          <p:nvPr>
            <p:ph idx="1"/>
          </p:nvPr>
        </p:nvSpPr>
        <p:spPr>
          <a:xfrm>
            <a:off x="457200" y="2050555"/>
            <a:ext cx="8229600" cy="4075608"/>
          </a:xfrm>
        </p:spPr>
        <p:txBody>
          <a:bodyPr>
            <a:normAutofit/>
          </a:bodyPr>
          <a:lstStyle/>
          <a:p>
            <a:r>
              <a:rPr lang="fr-FR" sz="3200" dirty="0" smtClean="0">
                <a:latin typeface="Times New Roman" pitchFamily="18" charset="0"/>
                <a:cs typeface="Times New Roman" pitchFamily="18" charset="0"/>
              </a:rPr>
              <a:t>Une théorie linguistique n’est pas protégée</a:t>
            </a:r>
          </a:p>
          <a:p>
            <a:endParaRPr lang="fr-FR" sz="3200" dirty="0">
              <a:latin typeface="Times New Roman" pitchFamily="18" charset="0"/>
              <a:cs typeface="Times New Roman" pitchFamily="18" charset="0"/>
            </a:endParaRPr>
          </a:p>
          <a:p>
            <a:r>
              <a:rPr lang="fr-FR" sz="3200" dirty="0" smtClean="0">
                <a:latin typeface="Times New Roman" pitchFamily="18" charset="0"/>
                <a:cs typeface="Times New Roman" pitchFamily="18" charset="0"/>
              </a:rPr>
              <a:t>Mais la forme de l’expression l’est</a:t>
            </a:r>
          </a:p>
          <a:p>
            <a:endParaRPr lang="fr-FR" sz="3200" dirty="0">
              <a:latin typeface="Times New Roman" pitchFamily="18" charset="0"/>
              <a:cs typeface="Times New Roman" pitchFamily="18" charset="0"/>
            </a:endParaRPr>
          </a:p>
          <a:p>
            <a:r>
              <a:rPr lang="fr-FR" sz="3200" dirty="0" smtClean="0">
                <a:latin typeface="Times New Roman" pitchFamily="18" charset="0"/>
                <a:cs typeface="Times New Roman" pitchFamily="18" charset="0"/>
              </a:rPr>
              <a:t>Des schémas d’annotations formatées seraient protégeables </a:t>
            </a:r>
            <a:endParaRPr lang="fr-FR" sz="3200" dirty="0">
              <a:latin typeface="Times New Roman" pitchFamily="18" charset="0"/>
              <a:cs typeface="Times New Roman" pitchFamily="18" charset="0"/>
            </a:endParaRPr>
          </a:p>
        </p:txBody>
      </p:sp>
    </p:spTree>
    <p:extLst>
      <p:ext uri="{BB962C8B-B14F-4D97-AF65-F5344CB8AC3E}">
        <p14:creationId xmlns:p14="http://schemas.microsoft.com/office/powerpoint/2010/main" val="32227293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t>
            </a:r>
            <a:r>
              <a:rPr lang="fr-FR" dirty="0" err="1" smtClean="0"/>
              <a:t>Big</a:t>
            </a:r>
            <a:r>
              <a:rPr lang="fr-FR" dirty="0" smtClean="0"/>
              <a:t> </a:t>
            </a:r>
            <a:r>
              <a:rPr lang="fr-FR" dirty="0" smtClean="0"/>
              <a:t>data, data sharing &amp; </a:t>
            </a:r>
            <a:r>
              <a:rPr lang="fr-FR" dirty="0" smtClean="0"/>
              <a:t>open data </a:t>
            </a:r>
            <a:endParaRPr lang="fr-FR" dirty="0"/>
          </a:p>
        </p:txBody>
      </p:sp>
      <p:sp>
        <p:nvSpPr>
          <p:cNvPr id="6" name="Espace réservé du contenu 5"/>
          <p:cNvSpPr>
            <a:spLocks noGrp="1"/>
          </p:cNvSpPr>
          <p:nvPr>
            <p:ph idx="1"/>
          </p:nvPr>
        </p:nvSpPr>
        <p:spPr/>
        <p:txBody>
          <a:bodyPr/>
          <a:lstStyle/>
          <a:p>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51" y="1782585"/>
            <a:ext cx="8217949" cy="434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142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423" y="0"/>
            <a:ext cx="8460377" cy="1915886"/>
          </a:xfrm>
        </p:spPr>
        <p:txBody>
          <a:bodyPr/>
          <a:lstStyle/>
          <a:p>
            <a:r>
              <a:rPr lang="fr-FR" dirty="0" smtClean="0"/>
              <a:t>Recommandation  2</a:t>
            </a:r>
            <a:endParaRPr lang="fr-FR" dirty="0"/>
          </a:p>
        </p:txBody>
      </p:sp>
      <p:sp>
        <p:nvSpPr>
          <p:cNvPr id="3" name="Espace réservé du contenu 2"/>
          <p:cNvSpPr>
            <a:spLocks noGrp="1"/>
          </p:cNvSpPr>
          <p:nvPr>
            <p:ph idx="1"/>
          </p:nvPr>
        </p:nvSpPr>
        <p:spPr>
          <a:xfrm>
            <a:off x="457200" y="2586446"/>
            <a:ext cx="8229600" cy="3539717"/>
          </a:xfrm>
        </p:spPr>
        <p:txBody>
          <a:bodyPr>
            <a:normAutofit/>
          </a:bodyPr>
          <a:lstStyle/>
          <a:p>
            <a:pPr marL="0" indent="0" algn="ctr">
              <a:buNone/>
            </a:pPr>
            <a:endParaRPr lang="fr-FR" sz="5400" dirty="0">
              <a:latin typeface="Times New Roman" pitchFamily="18" charset="0"/>
              <a:cs typeface="Times New Roman" pitchFamily="18" charset="0"/>
            </a:endParaRPr>
          </a:p>
          <a:p>
            <a:pPr marL="0" indent="0" algn="ctr">
              <a:buNone/>
            </a:pPr>
            <a:r>
              <a:rPr lang="fr-FR" sz="5400" dirty="0" smtClean="0">
                <a:latin typeface="Times New Roman" pitchFamily="18" charset="0"/>
                <a:cs typeface="Times New Roman" pitchFamily="18" charset="0"/>
              </a:rPr>
              <a:t>Donner en partage et </a:t>
            </a:r>
            <a:r>
              <a:rPr lang="fr-FR" sz="5400" dirty="0" smtClean="0">
                <a:latin typeface="Times New Roman" pitchFamily="18" charset="0"/>
                <a:cs typeface="Times New Roman" pitchFamily="18" charset="0"/>
              </a:rPr>
              <a:t>réutiliser </a:t>
            </a:r>
            <a:r>
              <a:rPr lang="fr-FR" sz="5400" dirty="0" smtClean="0">
                <a:latin typeface="Times New Roman" pitchFamily="18" charset="0"/>
                <a:cs typeface="Times New Roman" pitchFamily="18" charset="0"/>
              </a:rPr>
              <a:t>éthiquement</a:t>
            </a:r>
            <a:endParaRPr lang="fr-FR" sz="5400" dirty="0">
              <a:latin typeface="Times New Roman" pitchFamily="18" charset="0"/>
              <a:cs typeface="Times New Roman" pitchFamily="18" charset="0"/>
            </a:endParaRPr>
          </a:p>
        </p:txBody>
      </p:sp>
    </p:spTree>
    <p:extLst>
      <p:ext uri="{BB962C8B-B14F-4D97-AF65-F5344CB8AC3E}">
        <p14:creationId xmlns:p14="http://schemas.microsoft.com/office/powerpoint/2010/main" val="2056224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9757"/>
          </a:xfrm>
        </p:spPr>
        <p:txBody>
          <a:bodyPr/>
          <a:lstStyle/>
          <a:p>
            <a:r>
              <a:rPr lang="en-US" dirty="0" smtClean="0"/>
              <a:t>La double </a:t>
            </a:r>
            <a:r>
              <a:rPr lang="en-US" dirty="0" err="1" smtClean="0"/>
              <a:t>injonction</a:t>
            </a:r>
            <a:r>
              <a:rPr lang="en-US" dirty="0" smtClean="0"/>
              <a:t> </a:t>
            </a:r>
            <a:endParaRPr lang="en-US" dirty="0"/>
          </a:p>
        </p:txBody>
      </p:sp>
      <p:sp>
        <p:nvSpPr>
          <p:cNvPr id="3" name="Content Placeholder 2"/>
          <p:cNvSpPr>
            <a:spLocks noGrp="1"/>
          </p:cNvSpPr>
          <p:nvPr>
            <p:ph idx="1"/>
          </p:nvPr>
        </p:nvSpPr>
        <p:spPr>
          <a:xfrm>
            <a:off x="457200" y="2248620"/>
            <a:ext cx="8229600" cy="4431580"/>
          </a:xfrm>
        </p:spPr>
        <p:txBody>
          <a:bodyPr>
            <a:normAutofit/>
          </a:bodyPr>
          <a:lstStyle/>
          <a:p>
            <a:pPr marL="0" indent="0">
              <a:buNone/>
            </a:pPr>
            <a:r>
              <a:rPr lang="en-US" sz="2800" dirty="0" smtClean="0">
                <a:latin typeface="+mn-lt"/>
              </a:rPr>
              <a:t>Le </a:t>
            </a:r>
            <a:r>
              <a:rPr lang="en-US" sz="2800" i="1" dirty="0" smtClean="0">
                <a:latin typeface="+mn-lt"/>
              </a:rPr>
              <a:t>data sharing </a:t>
            </a:r>
            <a:r>
              <a:rPr lang="en-US" sz="2800" dirty="0" err="1" smtClean="0">
                <a:latin typeface="+mn-lt"/>
              </a:rPr>
              <a:t>est</a:t>
            </a:r>
            <a:r>
              <a:rPr lang="en-US" sz="2800" dirty="0" smtClean="0">
                <a:latin typeface="+mn-lt"/>
              </a:rPr>
              <a:t> </a:t>
            </a:r>
            <a:r>
              <a:rPr lang="en-US" sz="2800" dirty="0" err="1" smtClean="0">
                <a:latin typeface="+mn-lt"/>
              </a:rPr>
              <a:t>confronté</a:t>
            </a:r>
            <a:r>
              <a:rPr lang="en-US" sz="2800" dirty="0" smtClean="0">
                <a:latin typeface="+mn-lt"/>
              </a:rPr>
              <a:t> </a:t>
            </a:r>
            <a:r>
              <a:rPr lang="en-US" sz="2800" dirty="0" err="1" smtClean="0">
                <a:latin typeface="+mn-lt"/>
              </a:rPr>
              <a:t>à</a:t>
            </a:r>
            <a:r>
              <a:rPr lang="en-US" sz="2800" dirty="0" smtClean="0">
                <a:latin typeface="+mn-lt"/>
              </a:rPr>
              <a:t> la double </a:t>
            </a:r>
            <a:r>
              <a:rPr lang="en-US" sz="2800" dirty="0" err="1" smtClean="0">
                <a:latin typeface="+mn-lt"/>
              </a:rPr>
              <a:t>injonction</a:t>
            </a:r>
            <a:r>
              <a:rPr lang="en-US" sz="2800" dirty="0" smtClean="0">
                <a:latin typeface="+mn-lt"/>
              </a:rPr>
              <a:t> </a:t>
            </a:r>
            <a:r>
              <a:rPr lang="en-US" sz="2800" dirty="0" err="1" smtClean="0">
                <a:latin typeface="+mn-lt"/>
              </a:rPr>
              <a:t>lors</a:t>
            </a:r>
            <a:r>
              <a:rPr lang="en-US" sz="2800" dirty="0" smtClean="0">
                <a:latin typeface="+mn-lt"/>
              </a:rPr>
              <a:t> de la diffusion de la </a:t>
            </a:r>
            <a:r>
              <a:rPr lang="en-US" sz="2800" dirty="0" err="1" smtClean="0">
                <a:latin typeface="+mn-lt"/>
              </a:rPr>
              <a:t>connaissance</a:t>
            </a:r>
            <a:r>
              <a:rPr lang="en-US" sz="2800" dirty="0" smtClean="0">
                <a:latin typeface="+mn-lt"/>
              </a:rPr>
              <a:t> </a:t>
            </a:r>
            <a:r>
              <a:rPr lang="en-US" sz="2800" dirty="0" err="1" smtClean="0">
                <a:latin typeface="+mn-lt"/>
              </a:rPr>
              <a:t>scientifique</a:t>
            </a:r>
            <a:r>
              <a:rPr lang="en-US" sz="2800" dirty="0" smtClean="0">
                <a:latin typeface="+mn-lt"/>
              </a:rPr>
              <a:t>: </a:t>
            </a:r>
          </a:p>
          <a:p>
            <a:pPr marL="0" indent="0">
              <a:buNone/>
            </a:pPr>
            <a:endParaRPr lang="en-US" sz="2800" dirty="0" smtClean="0">
              <a:latin typeface="+mn-lt"/>
            </a:endParaRPr>
          </a:p>
          <a:p>
            <a:pPr marL="0" indent="0">
              <a:buNone/>
            </a:pPr>
            <a:r>
              <a:rPr lang="en-US" sz="2800" dirty="0" smtClean="0">
                <a:latin typeface="+mn-lt"/>
              </a:rPr>
              <a:t>1- </a:t>
            </a:r>
            <a:r>
              <a:rPr lang="en-US" sz="2800" dirty="0">
                <a:latin typeface="+mn-lt"/>
              </a:rPr>
              <a:t>Les </a:t>
            </a:r>
            <a:r>
              <a:rPr lang="en-US" sz="2800" dirty="0" err="1">
                <a:latin typeface="+mn-lt"/>
              </a:rPr>
              <a:t>résultats</a:t>
            </a:r>
            <a:r>
              <a:rPr lang="en-US" sz="2800" dirty="0">
                <a:latin typeface="+mn-lt"/>
              </a:rPr>
              <a:t> de la </a:t>
            </a:r>
            <a:r>
              <a:rPr lang="en-US" sz="2800" dirty="0" err="1">
                <a:latin typeface="+mn-lt"/>
              </a:rPr>
              <a:t>recherche</a:t>
            </a:r>
            <a:r>
              <a:rPr lang="en-US" sz="2800" dirty="0">
                <a:latin typeface="+mn-lt"/>
              </a:rPr>
              <a:t> </a:t>
            </a:r>
            <a:r>
              <a:rPr lang="en-US" sz="2800" dirty="0" err="1">
                <a:latin typeface="+mn-lt"/>
              </a:rPr>
              <a:t>publique</a:t>
            </a:r>
            <a:r>
              <a:rPr lang="en-US" sz="2800" dirty="0">
                <a:latin typeface="+mn-lt"/>
              </a:rPr>
              <a:t> </a:t>
            </a:r>
            <a:r>
              <a:rPr lang="en-US" sz="2800" dirty="0" err="1">
                <a:latin typeface="+mn-lt"/>
              </a:rPr>
              <a:t>appartiennent</a:t>
            </a:r>
            <a:r>
              <a:rPr lang="en-US" sz="2800" dirty="0">
                <a:latin typeface="+mn-lt"/>
              </a:rPr>
              <a:t> </a:t>
            </a:r>
            <a:r>
              <a:rPr lang="en-US" sz="2800" dirty="0" err="1">
                <a:latin typeface="+mn-lt"/>
              </a:rPr>
              <a:t>à</a:t>
            </a:r>
            <a:r>
              <a:rPr lang="en-US" sz="2800" dirty="0">
                <a:latin typeface="+mn-lt"/>
              </a:rPr>
              <a:t> </a:t>
            </a:r>
            <a:r>
              <a:rPr lang="en-US" sz="2800" dirty="0" err="1">
                <a:latin typeface="+mn-lt"/>
              </a:rPr>
              <a:t>l’auteur</a:t>
            </a:r>
            <a:r>
              <a:rPr lang="en-US" sz="2800" dirty="0">
                <a:latin typeface="+mn-lt"/>
              </a:rPr>
              <a:t> </a:t>
            </a:r>
            <a:r>
              <a:rPr lang="en-US" sz="2800" dirty="0" err="1">
                <a:latin typeface="+mn-lt"/>
              </a:rPr>
              <a:t>ou</a:t>
            </a:r>
            <a:r>
              <a:rPr lang="en-US" sz="2800" dirty="0">
                <a:latin typeface="+mn-lt"/>
              </a:rPr>
              <a:t> </a:t>
            </a:r>
            <a:r>
              <a:rPr lang="en-US" sz="2800" dirty="0" err="1">
                <a:latin typeface="+mn-lt"/>
              </a:rPr>
              <a:t>à</a:t>
            </a:r>
            <a:r>
              <a:rPr lang="en-US" sz="2800" dirty="0">
                <a:latin typeface="+mn-lt"/>
              </a:rPr>
              <a:t> son institution.</a:t>
            </a:r>
          </a:p>
          <a:p>
            <a:pPr marL="0" indent="0">
              <a:buNone/>
            </a:pPr>
            <a:endParaRPr lang="en-US" sz="2800" dirty="0">
              <a:latin typeface="+mn-lt"/>
            </a:endParaRPr>
          </a:p>
          <a:p>
            <a:pPr marL="0" indent="0">
              <a:buNone/>
            </a:pPr>
            <a:r>
              <a:rPr lang="en-US" sz="2800" dirty="0" smtClean="0">
                <a:latin typeface="+mn-lt"/>
              </a:rPr>
              <a:t>2- </a:t>
            </a:r>
            <a:r>
              <a:rPr lang="en-US" sz="2800" dirty="0" smtClean="0">
                <a:latin typeface="+mn-lt"/>
              </a:rPr>
              <a:t>Les </a:t>
            </a:r>
            <a:r>
              <a:rPr lang="en-US" sz="2800" dirty="0" err="1" smtClean="0">
                <a:latin typeface="+mn-lt"/>
              </a:rPr>
              <a:t>avancées</a:t>
            </a:r>
            <a:r>
              <a:rPr lang="en-US" sz="2800" dirty="0" smtClean="0">
                <a:latin typeface="+mn-lt"/>
              </a:rPr>
              <a:t> de la </a:t>
            </a:r>
            <a:r>
              <a:rPr lang="en-US" sz="2800" dirty="0" err="1" smtClean="0">
                <a:latin typeface="+mn-lt"/>
              </a:rPr>
              <a:t>connaissance</a:t>
            </a:r>
            <a:r>
              <a:rPr lang="en-US" sz="2800" dirty="0" smtClean="0">
                <a:latin typeface="+mn-lt"/>
              </a:rPr>
              <a:t> </a:t>
            </a:r>
            <a:r>
              <a:rPr lang="en-US" sz="2800" dirty="0" err="1" smtClean="0">
                <a:latin typeface="+mn-lt"/>
              </a:rPr>
              <a:t>doivent</a:t>
            </a:r>
            <a:r>
              <a:rPr lang="en-US" sz="2800" dirty="0" smtClean="0">
                <a:latin typeface="+mn-lt"/>
              </a:rPr>
              <a:t> </a:t>
            </a:r>
            <a:r>
              <a:rPr lang="en-US" sz="2800" dirty="0" err="1" smtClean="0">
                <a:latin typeface="+mn-lt"/>
              </a:rPr>
              <a:t>être</a:t>
            </a:r>
            <a:r>
              <a:rPr lang="en-US" sz="2800" dirty="0" smtClean="0">
                <a:latin typeface="+mn-lt"/>
              </a:rPr>
              <a:t> </a:t>
            </a:r>
            <a:r>
              <a:rPr lang="en-US" sz="2800" dirty="0" err="1" smtClean="0">
                <a:latin typeface="+mn-lt"/>
              </a:rPr>
              <a:t>partagées</a:t>
            </a:r>
            <a:r>
              <a:rPr lang="en-US" sz="2800" dirty="0" smtClean="0">
                <a:latin typeface="+mn-lt"/>
              </a:rPr>
              <a:t>.</a:t>
            </a:r>
            <a:endParaRPr lang="en-US" sz="2800" dirty="0" smtClean="0">
              <a:latin typeface="+mn-lt"/>
            </a:endParaRPr>
          </a:p>
        </p:txBody>
      </p:sp>
    </p:spTree>
    <p:extLst>
      <p:ext uri="{BB962C8B-B14F-4D97-AF65-F5344CB8AC3E}">
        <p14:creationId xmlns:p14="http://schemas.microsoft.com/office/powerpoint/2010/main" val="17741168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Pourquoi</a:t>
            </a:r>
            <a:r>
              <a:rPr lang="en-US" dirty="0" smtClean="0"/>
              <a:t>?. </a:t>
            </a:r>
            <a:endParaRPr lang="fr-FR" dirty="0"/>
          </a:p>
        </p:txBody>
      </p:sp>
      <p:sp>
        <p:nvSpPr>
          <p:cNvPr id="3" name="Espace réservé du contenu 2"/>
          <p:cNvSpPr>
            <a:spLocks noGrp="1"/>
          </p:cNvSpPr>
          <p:nvPr>
            <p:ph idx="1"/>
          </p:nvPr>
        </p:nvSpPr>
        <p:spPr>
          <a:xfrm>
            <a:off x="457200" y="1864141"/>
            <a:ext cx="8229600" cy="4262022"/>
          </a:xfrm>
        </p:spPr>
        <p:txBody>
          <a:bodyPr>
            <a:normAutofit fontScale="25000" lnSpcReduction="20000"/>
          </a:bodyPr>
          <a:lstStyle/>
          <a:p>
            <a:r>
              <a:rPr lang="fr-FR" sz="11100" b="1" dirty="0"/>
              <a:t>p</a:t>
            </a:r>
            <a:r>
              <a:rPr lang="fr-FR" sz="11100" b="1" dirty="0" smtClean="0"/>
              <a:t>our reproduire la recherche</a:t>
            </a:r>
          </a:p>
          <a:p>
            <a:endParaRPr lang="fr-FR" sz="11100" b="1" dirty="0" smtClean="0"/>
          </a:p>
          <a:p>
            <a:r>
              <a:rPr lang="fr-FR" sz="11100" b="1" dirty="0" smtClean="0"/>
              <a:t>pour la donner au public</a:t>
            </a:r>
          </a:p>
          <a:p>
            <a:endParaRPr lang="fr-FR" sz="11100" b="1" dirty="0" smtClean="0"/>
          </a:p>
          <a:p>
            <a:r>
              <a:rPr lang="fr-FR" sz="11100" b="1" dirty="0" smtClean="0"/>
              <a:t>pour diminuer les investissements</a:t>
            </a:r>
          </a:p>
          <a:p>
            <a:endParaRPr lang="fr-FR" sz="11100" b="1" dirty="0" smtClean="0"/>
          </a:p>
          <a:p>
            <a:r>
              <a:rPr lang="fr-FR" sz="11100" b="1" dirty="0" smtClean="0"/>
              <a:t>pour faire avancer la recherche</a:t>
            </a:r>
          </a:p>
          <a:p>
            <a:endParaRPr lang="fr-FR" sz="11100" dirty="0" smtClean="0"/>
          </a:p>
          <a:p>
            <a:pPr marL="0" indent="0">
              <a:buNone/>
            </a:pPr>
            <a:r>
              <a:rPr lang="en-US" sz="11100" dirty="0" err="1" smtClean="0"/>
              <a:t>Borgman</a:t>
            </a:r>
            <a:r>
              <a:rPr lang="en-US" sz="11100" dirty="0"/>
              <a:t>, Christine L,</a:t>
            </a:r>
            <a:r>
              <a:rPr lang="en-US" dirty="0" smtClean="0"/>
              <a:t>.</a:t>
            </a:r>
            <a:endParaRPr lang="fr-FR" dirty="0"/>
          </a:p>
        </p:txBody>
      </p:sp>
    </p:spTree>
    <p:extLst>
      <p:ext uri="{BB962C8B-B14F-4D97-AF65-F5344CB8AC3E}">
        <p14:creationId xmlns:p14="http://schemas.microsoft.com/office/powerpoint/2010/main" val="42001595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8964488" cy="6408712"/>
          </a:xfrm>
        </p:spPr>
        <p:txBody>
          <a:bodyPr>
            <a:normAutofit fontScale="92500" lnSpcReduction="20000"/>
          </a:bodyPr>
          <a:lstStyle/>
          <a:p>
            <a:pPr marL="0" indent="0" algn="ctr">
              <a:buNone/>
            </a:pPr>
            <a:r>
              <a:rPr lang="fr-FR" sz="4600" b="1" dirty="0" smtClean="0">
                <a:solidFill>
                  <a:srgbClr val="00B050"/>
                </a:solidFill>
              </a:rPr>
              <a:t>Data sharing (Horizon 2020) </a:t>
            </a:r>
            <a:endParaRPr lang="fr-FR" sz="4600" b="1" dirty="0" smtClean="0">
              <a:solidFill>
                <a:srgbClr val="00B050"/>
              </a:solidFill>
            </a:endParaRPr>
          </a:p>
          <a:p>
            <a:pPr marL="0" indent="0" algn="ctr">
              <a:buNone/>
            </a:pPr>
            <a:endParaRPr lang="fr-FR" b="1" dirty="0" smtClean="0">
              <a:solidFill>
                <a:srgbClr val="FF0000"/>
              </a:solidFill>
            </a:endParaRPr>
          </a:p>
          <a:p>
            <a:pPr marL="0" indent="0">
              <a:buNone/>
            </a:pPr>
            <a:r>
              <a:rPr lang="fr-FR" b="1" dirty="0" smtClean="0">
                <a:solidFill>
                  <a:srgbClr val="FF0000"/>
                </a:solidFill>
              </a:rPr>
              <a:t>Routes</a:t>
            </a:r>
            <a:endParaRPr lang="fr-FR" b="1" dirty="0">
              <a:solidFill>
                <a:srgbClr val="FF0000"/>
              </a:solidFill>
            </a:endParaRPr>
          </a:p>
          <a:p>
            <a:pPr marL="0" indent="0">
              <a:buNone/>
            </a:pPr>
            <a:r>
              <a:rPr lang="en-US" dirty="0"/>
              <a:t>• OA </a:t>
            </a:r>
            <a:r>
              <a:rPr lang="en-US" dirty="0">
                <a:solidFill>
                  <a:srgbClr val="0070C0"/>
                </a:solidFill>
              </a:rPr>
              <a:t>publishing and self-archiving </a:t>
            </a:r>
            <a:endParaRPr lang="en-US" dirty="0" smtClean="0">
              <a:solidFill>
                <a:srgbClr val="0070C0"/>
              </a:solidFill>
            </a:endParaRPr>
          </a:p>
          <a:p>
            <a:pPr marL="0" indent="0">
              <a:buNone/>
            </a:pPr>
            <a:endParaRPr lang="en-US" dirty="0">
              <a:solidFill>
                <a:srgbClr val="0070C0"/>
              </a:solidFill>
            </a:endParaRPr>
          </a:p>
          <a:p>
            <a:pPr marL="0" indent="0">
              <a:buNone/>
            </a:pPr>
            <a:r>
              <a:rPr lang="en-US" dirty="0" smtClean="0"/>
              <a:t>• </a:t>
            </a:r>
            <a:r>
              <a:rPr lang="en-US" dirty="0"/>
              <a:t>Deposit into a repository </a:t>
            </a:r>
            <a:r>
              <a:rPr lang="en-US" dirty="0">
                <a:solidFill>
                  <a:srgbClr val="0070C0"/>
                </a:solidFill>
              </a:rPr>
              <a:t>also</a:t>
            </a:r>
            <a:r>
              <a:rPr lang="en-US" dirty="0"/>
              <a:t> in the case of OA publishing</a:t>
            </a:r>
          </a:p>
          <a:p>
            <a:endParaRPr lang="fr-FR" dirty="0" smtClean="0"/>
          </a:p>
          <a:p>
            <a:pPr marL="0" indent="0">
              <a:buNone/>
            </a:pPr>
            <a:r>
              <a:rPr lang="fr-FR" dirty="0" smtClean="0"/>
              <a:t>• </a:t>
            </a:r>
            <a:r>
              <a:rPr lang="fr-FR" b="1" dirty="0" err="1" smtClean="0">
                <a:solidFill>
                  <a:srgbClr val="FF0000"/>
                </a:solidFill>
              </a:rPr>
              <a:t>Costs</a:t>
            </a:r>
            <a:endParaRPr lang="fr-FR" b="1" dirty="0">
              <a:solidFill>
                <a:srgbClr val="FF0000"/>
              </a:solidFill>
            </a:endParaRPr>
          </a:p>
          <a:p>
            <a:pPr marL="0" indent="0">
              <a:buNone/>
            </a:pPr>
            <a:r>
              <a:rPr lang="en-US" dirty="0"/>
              <a:t>• Eligibility of </a:t>
            </a:r>
            <a:r>
              <a:rPr lang="en-US" dirty="0">
                <a:solidFill>
                  <a:srgbClr val="0070C0"/>
                </a:solidFill>
              </a:rPr>
              <a:t>OA publishing costs </a:t>
            </a:r>
            <a:r>
              <a:rPr lang="en-US" dirty="0"/>
              <a:t>during the grant (as in FP7</a:t>
            </a:r>
            <a:r>
              <a:rPr lang="en-US" dirty="0" smtClean="0"/>
              <a:t>)</a:t>
            </a:r>
          </a:p>
          <a:p>
            <a:pPr marL="0" indent="0">
              <a:buNone/>
            </a:pPr>
            <a:endParaRPr lang="en-US" dirty="0"/>
          </a:p>
          <a:p>
            <a:pPr marL="0" indent="0">
              <a:buNone/>
            </a:pPr>
            <a:r>
              <a:rPr lang="en-US" dirty="0"/>
              <a:t>• Piloting a mechanism for open access publishing </a:t>
            </a:r>
            <a:r>
              <a:rPr lang="en-US" dirty="0">
                <a:solidFill>
                  <a:srgbClr val="0070C0"/>
                </a:solidFill>
              </a:rPr>
              <a:t>after the end </a:t>
            </a:r>
            <a:r>
              <a:rPr lang="en-US" dirty="0" smtClean="0">
                <a:solidFill>
                  <a:srgbClr val="0070C0"/>
                </a:solidFill>
              </a:rPr>
              <a:t>of the </a:t>
            </a:r>
            <a:r>
              <a:rPr lang="en-US" dirty="0">
                <a:solidFill>
                  <a:srgbClr val="0070C0"/>
                </a:solidFill>
              </a:rPr>
              <a:t>grant agreement </a:t>
            </a:r>
            <a:r>
              <a:rPr lang="en-US" dirty="0"/>
              <a:t>(call EINFRA-2-2014 – </a:t>
            </a:r>
            <a:r>
              <a:rPr lang="en-US" dirty="0" err="1"/>
              <a:t>eInfrastructure</a:t>
            </a:r>
            <a:r>
              <a:rPr lang="en-US" dirty="0"/>
              <a:t> on</a:t>
            </a:r>
          </a:p>
          <a:p>
            <a:pPr marL="0" indent="0">
              <a:buNone/>
            </a:pPr>
            <a:r>
              <a:rPr lang="fr-FR" dirty="0"/>
              <a:t>open </a:t>
            </a:r>
            <a:r>
              <a:rPr lang="fr-FR" dirty="0" err="1"/>
              <a:t>access</a:t>
            </a:r>
            <a:r>
              <a:rPr lang="fr-FR" dirty="0"/>
              <a:t>)</a:t>
            </a:r>
          </a:p>
          <a:p>
            <a:endParaRPr lang="fr-FR" dirty="0" smtClean="0"/>
          </a:p>
          <a:p>
            <a:pPr marL="0" indent="0">
              <a:buNone/>
            </a:pPr>
            <a:r>
              <a:rPr lang="fr-FR" dirty="0" smtClean="0">
                <a:solidFill>
                  <a:srgbClr val="FF0000"/>
                </a:solidFill>
              </a:rPr>
              <a:t>• </a:t>
            </a:r>
            <a:r>
              <a:rPr lang="fr-FR" b="1" dirty="0" err="1" smtClean="0">
                <a:solidFill>
                  <a:srgbClr val="FF0000"/>
                </a:solidFill>
              </a:rPr>
              <a:t>Licencing</a:t>
            </a:r>
            <a:r>
              <a:rPr lang="fr-FR" b="1" dirty="0" smtClean="0">
                <a:solidFill>
                  <a:srgbClr val="FF0000"/>
                </a:solidFill>
              </a:rPr>
              <a:t> :</a:t>
            </a:r>
          </a:p>
          <a:p>
            <a:pPr marL="0" indent="0">
              <a:buNone/>
            </a:pPr>
            <a:endParaRPr lang="fr-FR" b="1" dirty="0"/>
          </a:p>
          <a:p>
            <a:r>
              <a:rPr lang="en-US" dirty="0" smtClean="0"/>
              <a:t> </a:t>
            </a:r>
            <a:r>
              <a:rPr lang="en-US" dirty="0"/>
              <a:t>Encouragement to authors to retain their copyright and grant</a:t>
            </a:r>
          </a:p>
          <a:p>
            <a:pPr marL="0" indent="0">
              <a:buNone/>
            </a:pPr>
            <a:r>
              <a:rPr lang="en-US" dirty="0">
                <a:solidFill>
                  <a:srgbClr val="3366FF"/>
                </a:solidFill>
              </a:rPr>
              <a:t>adequate </a:t>
            </a:r>
            <a:r>
              <a:rPr lang="en-US" dirty="0" err="1">
                <a:solidFill>
                  <a:srgbClr val="3366FF"/>
                </a:solidFill>
              </a:rPr>
              <a:t>licences</a:t>
            </a:r>
            <a:r>
              <a:rPr lang="en-US" dirty="0">
                <a:solidFill>
                  <a:srgbClr val="3366FF"/>
                </a:solidFill>
              </a:rPr>
              <a:t> to publishers (</a:t>
            </a:r>
            <a:r>
              <a:rPr lang="en-US" dirty="0"/>
              <a:t>e.g. </a:t>
            </a:r>
            <a:r>
              <a:rPr lang="en-US" b="1" dirty="0"/>
              <a:t>Creative Commons)</a:t>
            </a:r>
            <a:endParaRPr lang="fr-FR" b="1" dirty="0"/>
          </a:p>
        </p:txBody>
      </p:sp>
    </p:spTree>
    <p:extLst>
      <p:ext uri="{BB962C8B-B14F-4D97-AF65-F5344CB8AC3E}">
        <p14:creationId xmlns:p14="http://schemas.microsoft.com/office/powerpoint/2010/main" val="18701962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2548"/>
            <a:ext cx="8229600" cy="1347651"/>
          </a:xfrm>
        </p:spPr>
        <p:txBody>
          <a:bodyPr/>
          <a:lstStyle/>
          <a:p>
            <a:r>
              <a:rPr lang="fr-FR" dirty="0" smtClean="0"/>
              <a:t>Créer des communs numériques </a:t>
            </a:r>
            <a:endParaRPr lang="fr-FR" dirty="0"/>
          </a:p>
        </p:txBody>
      </p:sp>
      <p:sp>
        <p:nvSpPr>
          <p:cNvPr id="3" name="Espace réservé du contenu 2"/>
          <p:cNvSpPr>
            <a:spLocks noGrp="1"/>
          </p:cNvSpPr>
          <p:nvPr>
            <p:ph sz="half" idx="2"/>
          </p:nvPr>
        </p:nvSpPr>
        <p:spPr>
          <a:xfrm>
            <a:off x="4648200" y="2072640"/>
            <a:ext cx="4038600" cy="4053523"/>
          </a:xfrm>
        </p:spPr>
        <p:txBody>
          <a:bodyPr>
            <a:normAutofit fontScale="92500" lnSpcReduction="20000"/>
          </a:bodyPr>
          <a:lstStyle/>
          <a:p>
            <a:pPr marL="0" indent="0">
              <a:buNone/>
            </a:pPr>
            <a:r>
              <a:rPr lang="fr-FR" sz="4000" b="1" dirty="0"/>
              <a:t>p</a:t>
            </a:r>
            <a:r>
              <a:rPr lang="fr-FR" sz="4000" b="1" dirty="0" smtClean="0"/>
              <a:t>ar </a:t>
            </a:r>
            <a:r>
              <a:rPr lang="fr-FR" sz="4000" b="1" dirty="0" err="1" smtClean="0"/>
              <a:t>Creative</a:t>
            </a:r>
            <a:r>
              <a:rPr lang="fr-FR" sz="4000" b="1" dirty="0" smtClean="0"/>
              <a:t> Commons</a:t>
            </a:r>
          </a:p>
          <a:p>
            <a:pPr marL="0" indent="0">
              <a:buNone/>
            </a:pPr>
            <a:endParaRPr lang="fr-FR" sz="3200" b="1" dirty="0"/>
          </a:p>
          <a:p>
            <a:pPr marL="0" indent="0">
              <a:buNone/>
            </a:pPr>
            <a:r>
              <a:rPr lang="fr-FR" sz="3200" b="1" dirty="0" smtClean="0"/>
              <a:t>Partager des œuvres sous CC</a:t>
            </a:r>
          </a:p>
          <a:p>
            <a:pPr marL="0" indent="0">
              <a:buNone/>
            </a:pPr>
            <a:endParaRPr lang="fr-FR" sz="3200" b="1" dirty="0" smtClean="0"/>
          </a:p>
          <a:p>
            <a:pPr marL="0" indent="0">
              <a:buNone/>
            </a:pPr>
            <a:r>
              <a:rPr lang="fr-FR" sz="3200" b="1" dirty="0" smtClean="0"/>
              <a:t>Réutiliser  des œuvres sous CC</a:t>
            </a:r>
          </a:p>
          <a:p>
            <a:pPr marL="0" indent="0">
              <a:buNone/>
            </a:pPr>
            <a:r>
              <a:rPr lang="fr-FR" sz="3200" b="1" dirty="0" smtClean="0"/>
              <a:t> </a:t>
            </a:r>
            <a:endParaRPr lang="fr-FR" sz="3200" b="1" dirty="0"/>
          </a:p>
        </p:txBody>
      </p:sp>
      <p:pic>
        <p:nvPicPr>
          <p:cNvPr id="5" name="Espace réservé du contenu 4"/>
          <p:cNvPicPr>
            <a:picLocks noGrp="1" noChangeAspect="1"/>
          </p:cNvPicPr>
          <p:nvPr>
            <p:ph sz="quarter" idx="13"/>
          </p:nvPr>
        </p:nvPicPr>
        <p:blipFill>
          <a:blip r:embed="rId2"/>
          <a:stretch>
            <a:fillRect/>
          </a:stretch>
        </p:blipFill>
        <p:spPr>
          <a:xfrm>
            <a:off x="1243012" y="2982119"/>
            <a:ext cx="2286000" cy="1762125"/>
          </a:xfrm>
        </p:spPr>
      </p:pic>
    </p:spTree>
    <p:extLst>
      <p:ext uri="{BB962C8B-B14F-4D97-AF65-F5344CB8AC3E}">
        <p14:creationId xmlns:p14="http://schemas.microsoft.com/office/powerpoint/2010/main" val="30843472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1460"/>
            <a:ext cx="8229600" cy="1448739"/>
          </a:xfrm>
        </p:spPr>
        <p:txBody>
          <a:bodyPr/>
          <a:lstStyle/>
          <a:p>
            <a:r>
              <a:rPr lang="fr-FR" dirty="0" smtClean="0"/>
              <a:t> </a:t>
            </a:r>
            <a:r>
              <a:rPr lang="fr-FR" dirty="0">
                <a:solidFill>
                  <a:srgbClr val="3366FF"/>
                </a:solidFill>
              </a:rPr>
              <a:t>L</a:t>
            </a:r>
            <a:r>
              <a:rPr lang="fr-FR" dirty="0" smtClean="0">
                <a:solidFill>
                  <a:srgbClr val="3366FF"/>
                </a:solidFill>
              </a:rPr>
              <a:t>es auteurs </a:t>
            </a:r>
            <a:r>
              <a:rPr lang="fr-FR" dirty="0" err="1" smtClean="0">
                <a:solidFill>
                  <a:srgbClr val="3366FF"/>
                </a:solidFill>
              </a:rPr>
              <a:t>co</a:t>
            </a:r>
            <a:r>
              <a:rPr lang="fr-FR" dirty="0" smtClean="0">
                <a:solidFill>
                  <a:srgbClr val="3366FF"/>
                </a:solidFill>
              </a:rPr>
              <a:t>-impliqués dans les corpus de textes </a:t>
            </a:r>
            <a:endParaRPr lang="fr-FR" dirty="0">
              <a:solidFill>
                <a:srgbClr val="3366FF"/>
              </a:solidFill>
            </a:endParaRPr>
          </a:p>
        </p:txBody>
      </p:sp>
      <p:pic>
        <p:nvPicPr>
          <p:cNvPr id="10" name="Espace réservé du contenu 3"/>
          <p:cNvPicPr>
            <a:picLocks noGrp="1" noChangeAspect="1"/>
          </p:cNvPicPr>
          <p:nvPr>
            <p:ph idx="1"/>
          </p:nvPr>
        </p:nvPicPr>
        <p:blipFill>
          <a:blip r:embed="rId2"/>
          <a:srcRect t="12328" b="12328"/>
          <a:stretch>
            <a:fillRect/>
          </a:stretch>
        </p:blipFill>
        <p:spPr/>
      </p:pic>
    </p:spTree>
    <p:extLst>
      <p:ext uri="{BB962C8B-B14F-4D97-AF65-F5344CB8AC3E}">
        <p14:creationId xmlns:p14="http://schemas.microsoft.com/office/powerpoint/2010/main" val="27688864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 y="28575"/>
            <a:ext cx="85725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95738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115624" cy="6120680"/>
          </a:xfrm>
        </p:spPr>
        <p:txBody>
          <a:bodyPr>
            <a:normAutofit/>
          </a:bodyPr>
          <a:lstStyle/>
          <a:p>
            <a:r>
              <a:rPr lang="fr-FR" sz="2800" dirty="0" smtClean="0">
                <a:latin typeface="Times New Roman" pitchFamily="18" charset="0"/>
                <a:cs typeface="Times New Roman" pitchFamily="18" charset="0"/>
              </a:rPr>
              <a:t>CC </a:t>
            </a:r>
            <a:r>
              <a:rPr lang="fr-FR" sz="2800" dirty="0" err="1" smtClean="0">
                <a:latin typeface="Times New Roman" pitchFamily="18" charset="0"/>
                <a:cs typeface="Times New Roman" pitchFamily="18" charset="0"/>
              </a:rPr>
              <a:t>created</a:t>
            </a:r>
            <a:r>
              <a:rPr lang="fr-FR" sz="2800" dirty="0" smtClean="0">
                <a:latin typeface="Times New Roman" pitchFamily="18" charset="0"/>
                <a:cs typeface="Times New Roman" pitchFamily="18" charset="0"/>
              </a:rPr>
              <a:t> in 2002 </a:t>
            </a:r>
            <a:r>
              <a:rPr lang="fr-FR" sz="2800" dirty="0" err="1" smtClean="0">
                <a:latin typeface="Times New Roman" pitchFamily="18" charset="0"/>
                <a:cs typeface="Times New Roman" pitchFamily="18" charset="0"/>
              </a:rPr>
              <a:t>from</a:t>
            </a:r>
            <a:r>
              <a:rPr lang="fr-FR" sz="2800" dirty="0" smtClean="0">
                <a:latin typeface="Times New Roman" pitchFamily="18" charset="0"/>
                <a:cs typeface="Times New Roman" pitchFamily="18" charset="0"/>
              </a:rPr>
              <a:t> a case (</a:t>
            </a:r>
            <a:r>
              <a:rPr lang="fr-FR" sz="2800" i="1" dirty="0">
                <a:latin typeface="Times New Roman" pitchFamily="18" charset="0"/>
                <a:cs typeface="Times New Roman" pitchFamily="18" charset="0"/>
              </a:rPr>
              <a:t>S</a:t>
            </a:r>
            <a:r>
              <a:rPr lang="fr-FR" sz="2800" i="1" dirty="0" smtClean="0">
                <a:latin typeface="Times New Roman" pitchFamily="18" charset="0"/>
                <a:cs typeface="Times New Roman" pitchFamily="18" charset="0"/>
              </a:rPr>
              <a:t>ony </a:t>
            </a:r>
            <a:r>
              <a:rPr lang="fr-FR" sz="2800" i="1" dirty="0">
                <a:latin typeface="Times New Roman" pitchFamily="18" charset="0"/>
                <a:cs typeface="Times New Roman" pitchFamily="18" charset="0"/>
              </a:rPr>
              <a:t>B</a:t>
            </a:r>
            <a:r>
              <a:rPr lang="fr-FR" sz="2800" i="1" dirty="0" smtClean="0">
                <a:latin typeface="Times New Roman" pitchFamily="18" charset="0"/>
                <a:cs typeface="Times New Roman" pitchFamily="18" charset="0"/>
              </a:rPr>
              <a:t>ono </a:t>
            </a:r>
            <a:r>
              <a:rPr lang="fr-FR" sz="2800" i="1" dirty="0" err="1" smtClean="0">
                <a:latin typeface="Times New Roman" pitchFamily="18" charset="0"/>
                <a:cs typeface="Times New Roman" pitchFamily="18" charset="0"/>
              </a:rPr>
              <a:t>Act</a:t>
            </a:r>
            <a:r>
              <a:rPr lang="fr-F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lang="en-US" sz="2800" dirty="0">
                <a:solidFill>
                  <a:srgbClr val="0000FF"/>
                </a:solidFill>
                <a:latin typeface="Times New Roman" pitchFamily="18" charset="0"/>
                <a:cs typeface="Times New Roman" pitchFamily="18" charset="0"/>
              </a:rPr>
              <a:t>Mickey Mouse </a:t>
            </a:r>
            <a:r>
              <a:rPr lang="en-US" sz="2800" dirty="0">
                <a:latin typeface="Times New Roman" pitchFamily="18" charset="0"/>
                <a:cs typeface="Times New Roman" pitchFamily="18" charset="0"/>
              </a:rPr>
              <a:t>Protection Act </a:t>
            </a:r>
            <a:r>
              <a:rPr lang="en-US" sz="2800" dirty="0" smtClean="0">
                <a:latin typeface="Times New Roman" pitchFamily="18" charset="0"/>
                <a:cs typeface="Times New Roman" pitchFamily="18" charset="0"/>
              </a:rPr>
              <a:t>», 1998)</a:t>
            </a:r>
          </a:p>
          <a:p>
            <a:pPr marL="0" indent="0">
              <a:buNone/>
            </a:pPr>
            <a:endParaRPr lang="fr-FR" sz="2800" dirty="0">
              <a:latin typeface="Times New Roman" pitchFamily="18" charset="0"/>
              <a:cs typeface="Times New Roman" pitchFamily="18" charset="0"/>
            </a:endParaRPr>
          </a:p>
          <a:p>
            <a:r>
              <a:rPr lang="fr-FR" sz="2800" dirty="0" smtClean="0">
                <a:latin typeface="Times New Roman" pitchFamily="18" charset="0"/>
                <a:cs typeface="Times New Roman" pitchFamily="18" charset="0"/>
              </a:rPr>
              <a:t>It has </a:t>
            </a:r>
            <a:r>
              <a:rPr lang="fr-FR" sz="2800" dirty="0" err="1" smtClean="0">
                <a:latin typeface="Times New Roman" pitchFamily="18" charset="0"/>
                <a:cs typeface="Times New Roman" pitchFamily="18" charset="0"/>
              </a:rPr>
              <a:t>become</a:t>
            </a:r>
            <a:r>
              <a:rPr lang="fr-FR" sz="2800" dirty="0" smtClean="0">
                <a:latin typeface="Times New Roman" pitchFamily="18" charset="0"/>
                <a:cs typeface="Times New Roman" pitchFamily="18" charset="0"/>
              </a:rPr>
              <a:t> a logo</a:t>
            </a:r>
            <a:endParaRPr lang="fr-FR" sz="2800" dirty="0">
              <a:latin typeface="Times New Roman" pitchFamily="18" charset="0"/>
              <a:cs typeface="Times New Roman" pitchFamily="18" charset="0"/>
            </a:endParaRP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Licences for </a:t>
            </a:r>
            <a:r>
              <a:rPr lang="fr-FR" sz="2800" dirty="0" err="1" smtClean="0">
                <a:latin typeface="Times New Roman" pitchFamily="18" charset="0"/>
                <a:cs typeface="Times New Roman" pitchFamily="18" charset="0"/>
              </a:rPr>
              <a:t>dissemination</a:t>
            </a:r>
            <a:r>
              <a:rPr lang="fr-FR" sz="2800" dirty="0" smtClean="0">
                <a:latin typeface="Times New Roman" pitchFamily="18" charset="0"/>
                <a:cs typeface="Times New Roman" pitchFamily="18" charset="0"/>
              </a:rPr>
              <a:t> AND </a:t>
            </a:r>
            <a:r>
              <a:rPr lang="fr-FR" sz="2800" dirty="0" err="1" smtClean="0">
                <a:latin typeface="Times New Roman" pitchFamily="18" charset="0"/>
                <a:cs typeface="Times New Roman" pitchFamily="18" charset="0"/>
              </a:rPr>
              <a:t>Reuse</a:t>
            </a:r>
            <a:endParaRPr lang="fr-FR" sz="2800" dirty="0" smtClean="0">
              <a:latin typeface="Times New Roman" pitchFamily="18" charset="0"/>
              <a:cs typeface="Times New Roman" pitchFamily="18" charset="0"/>
            </a:endParaRPr>
          </a:p>
          <a:p>
            <a:endParaRPr lang="fr-FR" sz="2800" dirty="0">
              <a:latin typeface="Times New Roman" pitchFamily="18" charset="0"/>
              <a:cs typeface="Times New Roman" pitchFamily="18" charset="0"/>
            </a:endParaRPr>
          </a:p>
          <a:p>
            <a:r>
              <a:rPr lang="fr-FR" sz="2800" b="1" dirty="0" err="1" smtClean="0">
                <a:latin typeface="Times New Roman" pitchFamily="18" charset="0"/>
                <a:cs typeface="Times New Roman" pitchFamily="18" charset="0"/>
              </a:rPr>
              <a:t>Becoming</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models</a:t>
            </a:r>
            <a:r>
              <a:rPr lang="fr-FR" sz="2800" b="1" dirty="0" smtClean="0">
                <a:latin typeface="Times New Roman" pitchFamily="18" charset="0"/>
                <a:cs typeface="Times New Roman" pitchFamily="18" charset="0"/>
              </a:rPr>
              <a:t>  de </a:t>
            </a:r>
            <a:r>
              <a:rPr lang="fr-FR" sz="2800" b="1" dirty="0" err="1" smtClean="0">
                <a:latin typeface="Times New Roman" pitchFamily="18" charset="0"/>
                <a:cs typeface="Times New Roman" pitchFamily="18" charset="0"/>
              </a:rPr>
              <a:t>creation</a:t>
            </a:r>
            <a:r>
              <a:rPr lang="fr-FR" sz="2800" b="1" dirty="0" smtClean="0">
                <a:latin typeface="Times New Roman" pitchFamily="18" charset="0"/>
                <a:cs typeface="Times New Roman" pitchFamily="18" charset="0"/>
              </a:rPr>
              <a:t>/ sharing/</a:t>
            </a:r>
            <a:r>
              <a:rPr lang="fr-FR" sz="2800" b="1" dirty="0" err="1" smtClean="0">
                <a:latin typeface="Times New Roman" pitchFamily="18" charset="0"/>
                <a:cs typeface="Times New Roman" pitchFamily="18" charset="0"/>
              </a:rPr>
              <a:t>reuse</a:t>
            </a:r>
            <a:r>
              <a:rPr lang="fr-FR" sz="2800" b="1" dirty="0" smtClean="0">
                <a:latin typeface="Times New Roman" pitchFamily="18" charset="0"/>
                <a:cs typeface="Times New Roman" pitchFamily="18" charset="0"/>
              </a:rPr>
              <a:t>  in the digital world</a:t>
            </a:r>
            <a:endParaRPr lang="fr-FR" sz="2800" b="1"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404" y="4779238"/>
            <a:ext cx="3039675" cy="8704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0085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52400"/>
            <a:ext cx="8534400" cy="5562600"/>
          </a:xfrm>
        </p:spPr>
        <p:txBody>
          <a:bodyPr>
            <a:normAutofit fontScale="90000"/>
          </a:bodyPr>
          <a:lstStyle/>
          <a:p>
            <a:pPr algn="l" eaLnBrk="1" hangingPunct="1">
              <a:defRPr/>
            </a:pPr>
            <a:r>
              <a:rPr lang="fr-FR" sz="3200"/>
              <a:t>CC est une plateforme de licences juridiques et un label d</a:t>
            </a:r>
            <a:r>
              <a:rPr lang="ja-JP" altLang="fr-FR" sz="3200">
                <a:latin typeface="Arial"/>
              </a:rPr>
              <a:t>’</a:t>
            </a:r>
            <a:r>
              <a:rPr lang="fr-FR" sz="3200"/>
              <a:t>informations sur des œuvres qui permettent, à partir du web :</a:t>
            </a:r>
            <a:br>
              <a:rPr lang="fr-FR" sz="3200"/>
            </a:br>
            <a:r>
              <a:rPr lang="fr-FR" sz="3200"/>
              <a:t/>
            </a:r>
            <a:br>
              <a:rPr lang="fr-FR" sz="3200"/>
            </a:br>
            <a:r>
              <a:rPr lang="fr-FR" sz="3200"/>
              <a:t> 1- aux auteurs : de choisir et d</a:t>
            </a:r>
            <a:r>
              <a:rPr lang="ja-JP" altLang="fr-FR" sz="3200">
                <a:latin typeface="Arial"/>
              </a:rPr>
              <a:t>’</a:t>
            </a:r>
            <a:r>
              <a:rPr lang="fr-FR" sz="3200"/>
              <a:t>exprimer les conditions d</a:t>
            </a:r>
            <a:r>
              <a:rPr lang="ja-JP" altLang="fr-FR" sz="3200">
                <a:latin typeface="Arial"/>
              </a:rPr>
              <a:t>’</a:t>
            </a:r>
            <a:r>
              <a:rPr lang="fr-FR" sz="3200"/>
              <a:t>utilisation de leurs œuvres, de participer </a:t>
            </a:r>
            <a:r>
              <a:rPr lang="fr-FR" sz="3200" i="1"/>
              <a:t>de facto</a:t>
            </a:r>
            <a:r>
              <a:rPr lang="fr-FR" sz="3200"/>
              <a:t> à un dép</a:t>
            </a:r>
            <a:r>
              <a:rPr lang="fr-FR" altLang="ja-JP" sz="3200"/>
              <a:t>ôt</a:t>
            </a:r>
            <a:r>
              <a:rPr lang="fr-FR" sz="3200"/>
              <a:t> </a:t>
            </a:r>
            <a:r>
              <a:rPr lang="fr-FR" sz="3200" i="1"/>
              <a:t>ouvert</a:t>
            </a:r>
            <a:r>
              <a:rPr lang="fr-FR" sz="3200"/>
              <a:t> d</a:t>
            </a:r>
            <a:r>
              <a:rPr lang="ja-JP" altLang="fr-FR" sz="3200">
                <a:latin typeface="Arial"/>
              </a:rPr>
              <a:t>’</a:t>
            </a:r>
            <a:r>
              <a:rPr lang="fr-FR" sz="3200"/>
              <a:t>archives CC</a:t>
            </a:r>
            <a:br>
              <a:rPr lang="fr-FR" sz="3200"/>
            </a:br>
            <a:r>
              <a:rPr lang="fr-FR" sz="3200"/>
              <a:t/>
            </a:r>
            <a:br>
              <a:rPr lang="fr-FR" sz="3200"/>
            </a:br>
            <a:r>
              <a:rPr lang="fr-FR" sz="3200"/>
              <a:t>3- aux utilisateurs ou aux nouveaux auteurs de ne pas avoir à négocier systématiquement une autorisation sur ces archives</a:t>
            </a:r>
          </a:p>
        </p:txBody>
      </p:sp>
      <p:sp>
        <p:nvSpPr>
          <p:cNvPr id="3075" name="Rectangle 3"/>
          <p:cNvSpPr>
            <a:spLocks noGrp="1" noChangeArrowheads="1"/>
          </p:cNvSpPr>
          <p:nvPr>
            <p:ph type="subTitle" idx="1"/>
          </p:nvPr>
        </p:nvSpPr>
        <p:spPr>
          <a:xfrm>
            <a:off x="1371600" y="3200400"/>
            <a:ext cx="6400800" cy="1752600"/>
          </a:xfrm>
        </p:spPr>
        <p:txBody>
          <a:bodyPr/>
          <a:lstStyle/>
          <a:p>
            <a:pPr eaLnBrk="1" hangingPunct="1">
              <a:defRPr/>
            </a:pPr>
            <a:endParaRPr lang="fr-FR" sz="2000" b="1">
              <a:solidFill>
                <a:srgbClr val="000000"/>
              </a:solidFill>
              <a:latin typeface="Trebuchet MS" charset="0"/>
            </a:endParaRPr>
          </a:p>
          <a:p>
            <a:pPr eaLnBrk="1" hangingPunct="1">
              <a:defRPr/>
            </a:pPr>
            <a:endParaRPr lang="fr-FR" sz="2000" b="1">
              <a:solidFill>
                <a:srgbClr val="000000"/>
              </a:solidFill>
              <a:latin typeface="Trebuchet MS" charset="0"/>
            </a:endParaRPr>
          </a:p>
        </p:txBody>
      </p:sp>
      <p:graphicFrame>
        <p:nvGraphicFramePr>
          <p:cNvPr id="28675" name="Object 4"/>
          <p:cNvGraphicFramePr>
            <a:graphicFrameLocks noChangeAspect="1"/>
          </p:cNvGraphicFramePr>
          <p:nvPr/>
        </p:nvGraphicFramePr>
        <p:xfrm>
          <a:off x="990600" y="5867400"/>
          <a:ext cx="1485900" cy="363538"/>
        </p:xfrm>
        <a:graphic>
          <a:graphicData uri="http://schemas.openxmlformats.org/presentationml/2006/ole">
            <mc:AlternateContent xmlns:mc="http://schemas.openxmlformats.org/markup-compatibility/2006">
              <mc:Choice xmlns:v="urn:schemas-microsoft-com:vml" Requires="v">
                <p:oleObj spid="_x0000_s12356" name="Document" r:id="rId4" imgW="2057143" imgH="495238" progId="Word.Document.8">
                  <p:embed/>
                </p:oleObj>
              </mc:Choice>
              <mc:Fallback>
                <p:oleObj name="Document" r:id="rId4" imgW="2057143" imgH="49523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867400"/>
                        <a:ext cx="14859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6" name="Object 5"/>
          <p:cNvGraphicFramePr>
            <a:graphicFrameLocks noChangeAspect="1"/>
          </p:cNvGraphicFramePr>
          <p:nvPr/>
        </p:nvGraphicFramePr>
        <p:xfrm>
          <a:off x="3352802" y="5791202"/>
          <a:ext cx="1008063" cy="473075"/>
        </p:xfrm>
        <a:graphic>
          <a:graphicData uri="http://schemas.openxmlformats.org/presentationml/2006/ole">
            <mc:AlternateContent xmlns:mc="http://schemas.openxmlformats.org/markup-compatibility/2006">
              <mc:Choice xmlns:v="urn:schemas-microsoft-com:vml" Requires="v">
                <p:oleObj spid="_x0000_s12357" name="Document" r:id="rId6" imgW="2552381" imgH="1231746" progId="Word.Document.8">
                  <p:embed/>
                </p:oleObj>
              </mc:Choice>
              <mc:Fallback>
                <p:oleObj name="Document" r:id="rId6" imgW="2552381" imgH="123174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2" y="5791202"/>
                        <a:ext cx="1008063"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7" name="Object 6"/>
          <p:cNvGraphicFramePr>
            <a:graphicFrameLocks noChangeAspect="1"/>
          </p:cNvGraphicFramePr>
          <p:nvPr/>
        </p:nvGraphicFramePr>
        <p:xfrm>
          <a:off x="4953000" y="5867402"/>
          <a:ext cx="1550988" cy="485775"/>
        </p:xfrm>
        <a:graphic>
          <a:graphicData uri="http://schemas.openxmlformats.org/presentationml/2006/ole">
            <mc:AlternateContent xmlns:mc="http://schemas.openxmlformats.org/markup-compatibility/2006">
              <mc:Choice xmlns:v="urn:schemas-microsoft-com:vml" Requires="v">
                <p:oleObj spid="_x0000_s12358" name="Document" r:id="rId8" imgW="1803175" imgH="584127" progId="Word.Document.8">
                  <p:embed/>
                </p:oleObj>
              </mc:Choice>
              <mc:Fallback>
                <p:oleObj name="Document" r:id="rId8" imgW="1803175" imgH="584127"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5867402"/>
                        <a:ext cx="15509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8" name="Object 7"/>
          <p:cNvGraphicFramePr>
            <a:graphicFrameLocks noChangeAspect="1"/>
          </p:cNvGraphicFramePr>
          <p:nvPr/>
        </p:nvGraphicFramePr>
        <p:xfrm>
          <a:off x="6934200" y="5867402"/>
          <a:ext cx="1360488" cy="479425"/>
        </p:xfrm>
        <a:graphic>
          <a:graphicData uri="http://schemas.openxmlformats.org/presentationml/2006/ole">
            <mc:AlternateContent xmlns:mc="http://schemas.openxmlformats.org/markup-compatibility/2006">
              <mc:Choice xmlns:v="urn:schemas-microsoft-com:vml" Requires="v">
                <p:oleObj spid="_x0000_s12359" name="Document" r:id="rId10" imgW="1803175" imgH="622222" progId="Word.Document.8">
                  <p:embed/>
                </p:oleObj>
              </mc:Choice>
              <mc:Fallback>
                <p:oleObj name="Document" r:id="rId10" imgW="1803175" imgH="622222" progId="Word.Documen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867402"/>
                        <a:ext cx="136048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9162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licences CC</a:t>
            </a:r>
            <a:endParaRPr lang="fr-FR" dirty="0"/>
          </a:p>
        </p:txBody>
      </p:sp>
      <p:sp>
        <p:nvSpPr>
          <p:cNvPr id="9" name="Espace réservé du contenu 2"/>
          <p:cNvSpPr>
            <a:spLocks noGrp="1"/>
          </p:cNvSpPr>
          <p:nvPr>
            <p:ph idx="1"/>
          </p:nvPr>
        </p:nvSpPr>
        <p:spPr>
          <a:xfrm>
            <a:off x="5774122" y="2042670"/>
            <a:ext cx="3155474" cy="3378260"/>
          </a:xfrm>
        </p:spPr>
        <p:txBody>
          <a:bodyPr>
            <a:normAutofit/>
          </a:bodyPr>
          <a:lstStyle/>
          <a:p>
            <a:pPr marL="0" indent="0">
              <a:buNone/>
            </a:pPr>
            <a:r>
              <a:rPr lang="fr-FR" dirty="0" smtClean="0"/>
              <a:t>4 logos, 6 licences.</a:t>
            </a:r>
          </a:p>
          <a:p>
            <a:pPr marL="0" indent="0">
              <a:buNone/>
            </a:pPr>
            <a:endParaRPr lang="fr-FR" dirty="0" smtClean="0"/>
          </a:p>
          <a:p>
            <a:pPr marL="0" indent="0">
              <a:buNone/>
            </a:pPr>
            <a:r>
              <a:rPr lang="fr-FR" sz="2000" dirty="0" smtClean="0"/>
              <a:t>Compréhensibles par </a:t>
            </a:r>
          </a:p>
          <a:p>
            <a:r>
              <a:rPr lang="fr-FR" sz="2000" dirty="0" smtClean="0"/>
              <a:t>le créateur,</a:t>
            </a:r>
          </a:p>
          <a:p>
            <a:r>
              <a:rPr lang="fr-FR" sz="2000" dirty="0" smtClean="0"/>
              <a:t>l’utilisateur,</a:t>
            </a:r>
          </a:p>
          <a:p>
            <a:r>
              <a:rPr lang="fr-FR" sz="2000" dirty="0" smtClean="0"/>
              <a:t>le web.</a:t>
            </a:r>
          </a:p>
        </p:txBody>
      </p:sp>
      <p:pic>
        <p:nvPicPr>
          <p:cNvPr id="5" name="Image 4" descr="Capture d’écran 2014-04-10 à 13.04.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30" y="1558190"/>
            <a:ext cx="5237916" cy="5142681"/>
          </a:xfrm>
          <a:prstGeom prst="rect">
            <a:avLst/>
          </a:prstGeom>
        </p:spPr>
      </p:pic>
    </p:spTree>
    <p:extLst>
      <p:ext uri="{BB962C8B-B14F-4D97-AF65-F5344CB8AC3E}">
        <p14:creationId xmlns:p14="http://schemas.microsoft.com/office/powerpoint/2010/main" val="14303559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idx="1"/>
          </p:nvPr>
        </p:nvSpPr>
        <p:spPr>
          <a:xfrm>
            <a:off x="549275" y="1639483"/>
            <a:ext cx="4033363" cy="2197069"/>
          </a:xfrm>
        </p:spPr>
        <p:txBody>
          <a:bodyPr/>
          <a:lstStyle/>
          <a:p>
            <a:r>
              <a:rPr lang="fr-FR" dirty="0"/>
              <a:t>Education</a:t>
            </a:r>
          </a:p>
          <a:p>
            <a:pPr marL="0" indent="0">
              <a:buNone/>
            </a:pPr>
            <a:r>
              <a:rPr lang="fr-FR" sz="2000" dirty="0" smtClean="0"/>
              <a:t>En 2005 the Open </a:t>
            </a:r>
            <a:r>
              <a:rPr lang="fr-FR" sz="2000" dirty="0" err="1" smtClean="0"/>
              <a:t>University</a:t>
            </a:r>
            <a:r>
              <a:rPr lang="fr-FR" sz="2000" dirty="0" smtClean="0"/>
              <a:t> a </a:t>
            </a:r>
            <a:r>
              <a:rPr lang="fr-FR" sz="2000" b="1" dirty="0" smtClean="0"/>
              <a:t>économisé 100 000£ </a:t>
            </a:r>
            <a:r>
              <a:rPr lang="fr-FR" sz="2000" dirty="0" smtClean="0"/>
              <a:t>de frais d’avocat grâce à CC.</a:t>
            </a:r>
            <a:endParaRPr lang="fr-FR" sz="2000" dirty="0"/>
          </a:p>
        </p:txBody>
      </p:sp>
      <p:sp>
        <p:nvSpPr>
          <p:cNvPr id="5" name="Espace réservé du contenu 2"/>
          <p:cNvSpPr txBox="1">
            <a:spLocks/>
          </p:cNvSpPr>
          <p:nvPr/>
        </p:nvSpPr>
        <p:spPr>
          <a:xfrm>
            <a:off x="4735038" y="1639483"/>
            <a:ext cx="4033363" cy="2197069"/>
          </a:xfrm>
          <a:prstGeom prst="rect">
            <a:avLst/>
          </a:prstGeom>
        </p:spPr>
        <p:txBody>
          <a:bodyPr vert="horz" lIns="91440" tIns="45720" rIns="91440" bIns="45720" rtlCol="0">
            <a:normAutofit fontScale="925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800" dirty="0" smtClean="0"/>
              <a:t>Musique</a:t>
            </a:r>
            <a:endParaRPr lang="fr-FR" dirty="0" smtClean="0"/>
          </a:p>
          <a:p>
            <a:pPr marL="0" indent="0">
              <a:buNone/>
            </a:pPr>
            <a:r>
              <a:rPr lang="fr-FR" dirty="0" smtClean="0"/>
              <a:t>En 2007 Curt Smith a diffusé un album sous CC. Il a gagné un </a:t>
            </a:r>
            <a:r>
              <a:rPr lang="fr-FR" b="1" dirty="0" smtClean="0"/>
              <a:t>temps considérable </a:t>
            </a:r>
            <a:r>
              <a:rPr lang="fr-FR" dirty="0" smtClean="0"/>
              <a:t>à ne plus étudier les demandes d’utilisation.</a:t>
            </a:r>
            <a:endParaRPr lang="fr-FR" dirty="0"/>
          </a:p>
        </p:txBody>
      </p:sp>
      <p:sp>
        <p:nvSpPr>
          <p:cNvPr id="6" name="Espace réservé du contenu 2"/>
          <p:cNvSpPr txBox="1">
            <a:spLocks/>
          </p:cNvSpPr>
          <p:nvPr/>
        </p:nvSpPr>
        <p:spPr>
          <a:xfrm>
            <a:off x="536182" y="3800548"/>
            <a:ext cx="4033363" cy="2197069"/>
          </a:xfrm>
          <a:prstGeom prst="rect">
            <a:avLst/>
          </a:prstGeom>
        </p:spPr>
        <p:txBody>
          <a:bodyPr vert="horz" lIns="91440" tIns="45720" rIns="91440" bIns="45720" rtlCol="0">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800" dirty="0" smtClean="0"/>
              <a:t>Cinéma</a:t>
            </a:r>
            <a:endParaRPr lang="fr-FR" dirty="0" smtClean="0"/>
          </a:p>
          <a:p>
            <a:pPr marL="0" indent="0">
              <a:buNone/>
            </a:pPr>
            <a:r>
              <a:rPr lang="fr-FR" dirty="0" smtClean="0"/>
              <a:t>La société </a:t>
            </a:r>
            <a:r>
              <a:rPr lang="fr-FR" dirty="0" err="1" smtClean="0"/>
              <a:t>Riot</a:t>
            </a:r>
            <a:r>
              <a:rPr lang="fr-FR" dirty="0" smtClean="0"/>
              <a:t> </a:t>
            </a:r>
            <a:r>
              <a:rPr lang="fr-FR" dirty="0" err="1" smtClean="0"/>
              <a:t>Cinema</a:t>
            </a:r>
            <a:r>
              <a:rPr lang="fr-FR" dirty="0" smtClean="0"/>
              <a:t> Collective à Madrid a licencié toutes les bandes annonces sous CC. </a:t>
            </a:r>
            <a:r>
              <a:rPr lang="fr-FR" b="1" dirty="0" smtClean="0"/>
              <a:t>90 remixes </a:t>
            </a:r>
            <a:r>
              <a:rPr lang="fr-FR" dirty="0" smtClean="0"/>
              <a:t>ont été récoltés via un concours ainsi que </a:t>
            </a:r>
            <a:r>
              <a:rPr lang="fr-FR" b="1" dirty="0" smtClean="0"/>
              <a:t>400 photos</a:t>
            </a:r>
            <a:r>
              <a:rPr lang="fr-FR" dirty="0" smtClean="0"/>
              <a:t>.</a:t>
            </a:r>
            <a:endParaRPr lang="fr-FR" dirty="0"/>
          </a:p>
        </p:txBody>
      </p:sp>
      <p:sp>
        <p:nvSpPr>
          <p:cNvPr id="7" name="Espace réservé du contenu 2"/>
          <p:cNvSpPr txBox="1">
            <a:spLocks/>
          </p:cNvSpPr>
          <p:nvPr/>
        </p:nvSpPr>
        <p:spPr>
          <a:xfrm>
            <a:off x="4721945" y="3800548"/>
            <a:ext cx="4033363" cy="219706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dirty="0" smtClean="0"/>
              <a:t>Texte</a:t>
            </a:r>
          </a:p>
          <a:p>
            <a:pPr marL="0" indent="0">
              <a:buNone/>
            </a:pPr>
            <a:r>
              <a:rPr lang="fr-FR" sz="2000" dirty="0" smtClean="0"/>
              <a:t>L’ONG </a:t>
            </a:r>
            <a:r>
              <a:rPr lang="fr-FR" sz="2000" dirty="0" err="1" smtClean="0"/>
              <a:t>Human</a:t>
            </a:r>
            <a:r>
              <a:rPr lang="fr-FR" sz="2000" dirty="0" smtClean="0"/>
              <a:t> </a:t>
            </a:r>
            <a:r>
              <a:rPr lang="fr-FR" sz="2000" dirty="0" err="1" smtClean="0"/>
              <a:t>Rights</a:t>
            </a:r>
            <a:r>
              <a:rPr lang="fr-FR" sz="2000" dirty="0" smtClean="0"/>
              <a:t> </a:t>
            </a:r>
            <a:r>
              <a:rPr lang="fr-FR" sz="2000" dirty="0"/>
              <a:t>W</a:t>
            </a:r>
            <a:r>
              <a:rPr lang="fr-FR" sz="2000" dirty="0" smtClean="0"/>
              <a:t>atch publie leurs rapports sous CC pour les </a:t>
            </a:r>
            <a:r>
              <a:rPr lang="fr-FR" sz="2000" b="1" dirty="0" smtClean="0"/>
              <a:t>diffuser</a:t>
            </a:r>
            <a:r>
              <a:rPr lang="fr-FR" sz="2000" dirty="0" smtClean="0"/>
              <a:t> de la manière la plus simple possible.</a:t>
            </a:r>
            <a:endParaRPr lang="fr-FR" sz="2000" dirty="0"/>
          </a:p>
        </p:txBody>
      </p:sp>
      <p:sp>
        <p:nvSpPr>
          <p:cNvPr id="8" name="Espace réservé du contenu 2"/>
          <p:cNvSpPr txBox="1">
            <a:spLocks/>
          </p:cNvSpPr>
          <p:nvPr/>
        </p:nvSpPr>
        <p:spPr>
          <a:xfrm>
            <a:off x="459982" y="1671125"/>
            <a:ext cx="8219126" cy="4514713"/>
          </a:xfrm>
          <a:prstGeom prst="rect">
            <a:avLst/>
          </a:prstGeom>
          <a:solidFill>
            <a:srgbClr val="244A58"/>
          </a:solidFill>
          <a:ln>
            <a:solidFill>
              <a:schemeClr val="bg1"/>
            </a:solidFill>
          </a:ln>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4000" dirty="0" smtClean="0">
                <a:solidFill>
                  <a:schemeClr val="bg1"/>
                </a:solidFill>
              </a:rPr>
              <a:t>Actualité</a:t>
            </a:r>
          </a:p>
          <a:p>
            <a:pPr marL="0" indent="0" algn="ctr">
              <a:buNone/>
            </a:pPr>
            <a:r>
              <a:rPr lang="fr-FR" sz="3600" dirty="0" smtClean="0">
                <a:solidFill>
                  <a:schemeClr val="bg1"/>
                </a:solidFill>
              </a:rPr>
              <a:t>Le Conseil Régional d’Ile de France à annoncé lors du lancement de l’OPEN WEEK 2013 que les</a:t>
            </a:r>
          </a:p>
          <a:p>
            <a:pPr marL="0" indent="0" algn="ctr">
              <a:buNone/>
            </a:pPr>
            <a:r>
              <a:rPr lang="fr-FR" sz="3600" dirty="0" smtClean="0">
                <a:solidFill>
                  <a:schemeClr val="bg1"/>
                </a:solidFill>
              </a:rPr>
              <a:t> </a:t>
            </a:r>
            <a:r>
              <a:rPr lang="fr-FR" sz="3600" b="1" dirty="0" smtClean="0">
                <a:solidFill>
                  <a:schemeClr val="bg1"/>
                </a:solidFill>
              </a:rPr>
              <a:t>200 000 photographies </a:t>
            </a:r>
            <a:r>
              <a:rPr lang="fr-FR" sz="3600" dirty="0" smtClean="0">
                <a:solidFill>
                  <a:schemeClr val="bg1"/>
                </a:solidFill>
              </a:rPr>
              <a:t>du patrimoine </a:t>
            </a:r>
          </a:p>
          <a:p>
            <a:pPr marL="0" indent="0" algn="ctr">
              <a:buNone/>
            </a:pPr>
            <a:r>
              <a:rPr lang="fr-FR" sz="3600" dirty="0" smtClean="0">
                <a:solidFill>
                  <a:schemeClr val="bg1"/>
                </a:solidFill>
              </a:rPr>
              <a:t>seraient mises sous licences CC</a:t>
            </a:r>
            <a:endParaRPr lang="fr-FR" sz="3600" dirty="0">
              <a:solidFill>
                <a:schemeClr val="bg1"/>
              </a:solidFill>
            </a:endParaRPr>
          </a:p>
        </p:txBody>
      </p:sp>
    </p:spTree>
    <p:extLst>
      <p:ext uri="{BB962C8B-B14F-4D97-AF65-F5344CB8AC3E}">
        <p14:creationId xmlns:p14="http://schemas.microsoft.com/office/powerpoint/2010/main" val="76374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r-FR" smtClean="0">
                <a:cs typeface="+mj-cs"/>
              </a:rPr>
              <a:t>Les conditions optionnelles</a:t>
            </a:r>
            <a:endParaRPr lang="en-GB" smtClean="0">
              <a:cs typeface="+mj-cs"/>
            </a:endParaRPr>
          </a:p>
        </p:txBody>
      </p:sp>
      <p:sp>
        <p:nvSpPr>
          <p:cNvPr id="16387" name="Rectangle 3"/>
          <p:cNvSpPr>
            <a:spLocks noGrp="1" noChangeArrowheads="1"/>
          </p:cNvSpPr>
          <p:nvPr>
            <p:ph idx="1"/>
          </p:nvPr>
        </p:nvSpPr>
        <p:spPr/>
        <p:txBody>
          <a:bodyPr/>
          <a:lstStyle/>
          <a:p>
            <a:pPr eaLnBrk="1" hangingPunct="1">
              <a:defRPr/>
            </a:pPr>
            <a:endParaRPr lang="fr-FR" smtClean="0">
              <a:cs typeface="+mn-cs"/>
            </a:endParaRPr>
          </a:p>
          <a:p>
            <a:pPr eaLnBrk="1" hangingPunct="1">
              <a:defRPr/>
            </a:pPr>
            <a:endParaRPr lang="en-GB" smtClean="0">
              <a:cs typeface="+mn-cs"/>
            </a:endParaRPr>
          </a:p>
        </p:txBody>
      </p:sp>
      <p:pic>
        <p:nvPicPr>
          <p:cNvPr id="36867" name="Picture 4" descr="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84488"/>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13265"/>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3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51264"/>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51065"/>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5132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3" name="Group 10"/>
          <p:cNvGrpSpPr>
            <a:grpSpLocks/>
          </p:cNvGrpSpPr>
          <p:nvPr/>
        </p:nvGrpSpPr>
        <p:grpSpPr bwMode="auto">
          <a:xfrm>
            <a:off x="2335215" y="1965327"/>
            <a:ext cx="4473575" cy="4740275"/>
            <a:chOff x="-3" y="745"/>
            <a:chExt cx="2818" cy="2986"/>
          </a:xfrm>
        </p:grpSpPr>
        <p:grpSp>
          <p:nvGrpSpPr>
            <p:cNvPr id="36881" name="Group 11"/>
            <p:cNvGrpSpPr>
              <a:grpSpLocks/>
            </p:cNvGrpSpPr>
            <p:nvPr/>
          </p:nvGrpSpPr>
          <p:grpSpPr bwMode="auto">
            <a:xfrm>
              <a:off x="0" y="748"/>
              <a:ext cx="2812" cy="2980"/>
              <a:chOff x="0" y="748"/>
              <a:chExt cx="2812" cy="2980"/>
            </a:xfrm>
          </p:grpSpPr>
          <p:grpSp>
            <p:nvGrpSpPr>
              <p:cNvPr id="36883" name="Group 12"/>
              <p:cNvGrpSpPr>
                <a:grpSpLocks/>
              </p:cNvGrpSpPr>
              <p:nvPr/>
            </p:nvGrpSpPr>
            <p:grpSpPr bwMode="auto">
              <a:xfrm>
                <a:off x="0" y="748"/>
                <a:ext cx="1663" cy="508"/>
                <a:chOff x="0" y="748"/>
                <a:chExt cx="1663" cy="508"/>
              </a:xfrm>
            </p:grpSpPr>
            <p:sp>
              <p:nvSpPr>
                <p:cNvPr id="16397" name="Rectangle 13"/>
                <p:cNvSpPr>
                  <a:spLocks noChangeArrowheads="1"/>
                </p:cNvSpPr>
                <p:nvPr/>
              </p:nvSpPr>
              <p:spPr bwMode="auto">
                <a:xfrm>
                  <a:off x="0" y="748"/>
                  <a:ext cx="1663" cy="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fr-FR" sz="1200">
                    <a:solidFill>
                      <a:srgbClr val="333333"/>
                    </a:solidFill>
                  </a:endParaRPr>
                </a:p>
                <a:p>
                  <a:pPr algn="ctr">
                    <a:defRPr/>
                  </a:pPr>
                  <a:r>
                    <a:rPr lang="fr-FR" sz="1200">
                      <a:solidFill>
                        <a:srgbClr val="333333"/>
                      </a:solidFill>
                      <a:hlinkClick r:id="rId6"/>
                    </a:rPr>
                    <a:t>Paternité</a:t>
                  </a:r>
                  <a:endParaRPr lang="fr-FR" sz="1200">
                    <a:solidFill>
                      <a:srgbClr val="333333"/>
                    </a:solidFill>
                  </a:endParaRPr>
                </a:p>
                <a:p>
                  <a:pPr algn="ctr">
                    <a:defRPr/>
                  </a:pPr>
                  <a:endParaRPr lang="fr-FR" sz="1200"/>
                </a:p>
              </p:txBody>
            </p:sp>
            <p:sp>
              <p:nvSpPr>
                <p:cNvPr id="16398" name="Rectangle 14"/>
                <p:cNvSpPr>
                  <a:spLocks noChangeArrowheads="1"/>
                </p:cNvSpPr>
                <p:nvPr/>
              </p:nvSpPr>
              <p:spPr bwMode="auto">
                <a:xfrm>
                  <a:off x="0" y="748"/>
                  <a:ext cx="1663" cy="50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84" name="Group 15"/>
              <p:cNvGrpSpPr>
                <a:grpSpLocks/>
              </p:cNvGrpSpPr>
              <p:nvPr/>
            </p:nvGrpSpPr>
            <p:grpSpPr bwMode="auto">
              <a:xfrm>
                <a:off x="1663" y="748"/>
                <a:ext cx="489" cy="508"/>
                <a:chOff x="1663" y="748"/>
                <a:chExt cx="489" cy="508"/>
              </a:xfrm>
            </p:grpSpPr>
            <p:sp>
              <p:nvSpPr>
                <p:cNvPr id="16400" name="Rectangle 16"/>
                <p:cNvSpPr>
                  <a:spLocks noChangeArrowheads="1"/>
                </p:cNvSpPr>
                <p:nvPr/>
              </p:nvSpPr>
              <p:spPr bwMode="auto">
                <a:xfrm>
                  <a:off x="1663" y="748"/>
                  <a:ext cx="489" cy="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fr-FR" sz="900">
                      <a:solidFill>
                        <a:srgbClr val="333333"/>
                      </a:solidFill>
                      <a:latin typeface="Trebuchet MS" charset="0"/>
                    </a:rPr>
                    <a:t>  </a:t>
                  </a:r>
                  <a:r>
                    <a:rPr lang="fr-FR" sz="2900">
                      <a:solidFill>
                        <a:srgbClr val="333333"/>
                      </a:solidFill>
                      <a:latin typeface="Trebuchet MS" charset="0"/>
                    </a:rPr>
                    <a:t> </a:t>
                  </a:r>
                  <a:r>
                    <a:rPr lang="fr-FR" sz="900">
                      <a:solidFill>
                        <a:srgbClr val="333333"/>
                      </a:solidFill>
                      <a:latin typeface="Trebuchet MS" charset="0"/>
                    </a:rPr>
                    <a:t>            </a:t>
                  </a:r>
                </a:p>
                <a:p>
                  <a:pPr algn="ctr">
                    <a:defRPr/>
                  </a:pPr>
                  <a:endParaRPr lang="fr-FR" sz="900">
                    <a:solidFill>
                      <a:srgbClr val="333333"/>
                    </a:solidFill>
                    <a:latin typeface="Trebuchet MS" charset="0"/>
                  </a:endParaRPr>
                </a:p>
              </p:txBody>
            </p:sp>
            <p:sp>
              <p:nvSpPr>
                <p:cNvPr id="16401" name="Rectangle 17"/>
                <p:cNvSpPr>
                  <a:spLocks noChangeArrowheads="1"/>
                </p:cNvSpPr>
                <p:nvPr/>
              </p:nvSpPr>
              <p:spPr bwMode="auto">
                <a:xfrm>
                  <a:off x="1663" y="748"/>
                  <a:ext cx="489" cy="50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85" name="Group 18"/>
              <p:cNvGrpSpPr>
                <a:grpSpLocks/>
              </p:cNvGrpSpPr>
              <p:nvPr/>
            </p:nvGrpSpPr>
            <p:grpSpPr bwMode="auto">
              <a:xfrm>
                <a:off x="2152" y="748"/>
                <a:ext cx="330" cy="508"/>
                <a:chOff x="2152" y="748"/>
                <a:chExt cx="330" cy="508"/>
              </a:xfrm>
            </p:grpSpPr>
            <p:sp>
              <p:nvSpPr>
                <p:cNvPr id="16403" name="Rectangle 19"/>
                <p:cNvSpPr>
                  <a:spLocks noChangeArrowheads="1"/>
                </p:cNvSpPr>
                <p:nvPr/>
              </p:nvSpPr>
              <p:spPr bwMode="auto">
                <a:xfrm>
                  <a:off x="2152" y="748"/>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04" name="Rectangle 20"/>
                <p:cNvSpPr>
                  <a:spLocks noChangeArrowheads="1"/>
                </p:cNvSpPr>
                <p:nvPr/>
              </p:nvSpPr>
              <p:spPr bwMode="auto">
                <a:xfrm>
                  <a:off x="2152" y="748"/>
                  <a:ext cx="330" cy="50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86" name="Group 21"/>
              <p:cNvGrpSpPr>
                <a:grpSpLocks/>
              </p:cNvGrpSpPr>
              <p:nvPr/>
            </p:nvGrpSpPr>
            <p:grpSpPr bwMode="auto">
              <a:xfrm>
                <a:off x="2482" y="748"/>
                <a:ext cx="330" cy="508"/>
                <a:chOff x="2482" y="748"/>
                <a:chExt cx="330" cy="508"/>
              </a:xfrm>
            </p:grpSpPr>
            <p:sp>
              <p:nvSpPr>
                <p:cNvPr id="16406" name="Rectangle 22"/>
                <p:cNvSpPr>
                  <a:spLocks noChangeArrowheads="1"/>
                </p:cNvSpPr>
                <p:nvPr/>
              </p:nvSpPr>
              <p:spPr bwMode="auto">
                <a:xfrm>
                  <a:off x="2482" y="748"/>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07" name="Rectangle 23"/>
                <p:cNvSpPr>
                  <a:spLocks noChangeArrowheads="1"/>
                </p:cNvSpPr>
                <p:nvPr/>
              </p:nvSpPr>
              <p:spPr bwMode="auto">
                <a:xfrm>
                  <a:off x="2482" y="748"/>
                  <a:ext cx="330" cy="508"/>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87" name="Group 24"/>
              <p:cNvGrpSpPr>
                <a:grpSpLocks/>
              </p:cNvGrpSpPr>
              <p:nvPr/>
            </p:nvGrpSpPr>
            <p:grpSpPr bwMode="auto">
              <a:xfrm>
                <a:off x="0" y="1256"/>
                <a:ext cx="1663" cy="460"/>
                <a:chOff x="0" y="1256"/>
                <a:chExt cx="1663" cy="460"/>
              </a:xfrm>
            </p:grpSpPr>
            <p:sp>
              <p:nvSpPr>
                <p:cNvPr id="16409" name="Rectangle 25"/>
                <p:cNvSpPr>
                  <a:spLocks noChangeArrowheads="1"/>
                </p:cNvSpPr>
                <p:nvPr/>
              </p:nvSpPr>
              <p:spPr bwMode="auto">
                <a:xfrm>
                  <a:off x="0" y="1256"/>
                  <a:ext cx="1663" cy="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fr-FR" sz="1200">
                    <a:solidFill>
                      <a:srgbClr val="333333"/>
                    </a:solidFill>
                  </a:endParaRPr>
                </a:p>
                <a:p>
                  <a:pPr algn="ctr">
                    <a:defRPr/>
                  </a:pPr>
                  <a:r>
                    <a:rPr lang="fr-FR" sz="1200">
                      <a:solidFill>
                        <a:srgbClr val="333333"/>
                      </a:solidFill>
                      <a:hlinkClick r:id="rId7"/>
                    </a:rPr>
                    <a:t>Paternité</a:t>
                  </a:r>
                  <a:br>
                    <a:rPr lang="fr-FR" sz="1200">
                      <a:solidFill>
                        <a:srgbClr val="333333"/>
                      </a:solidFill>
                      <a:hlinkClick r:id="rId7"/>
                    </a:rPr>
                  </a:br>
                  <a:r>
                    <a:rPr lang="fr-FR" sz="1200">
                      <a:solidFill>
                        <a:srgbClr val="333333"/>
                      </a:solidFill>
                      <a:hlinkClick r:id="rId7"/>
                    </a:rPr>
                    <a:t>Pas de Modification</a:t>
                  </a:r>
                  <a:endParaRPr lang="fr-FR" sz="1200">
                    <a:solidFill>
                      <a:srgbClr val="333333"/>
                    </a:solidFill>
                  </a:endParaRPr>
                </a:p>
                <a:p>
                  <a:pPr algn="ctr">
                    <a:defRPr/>
                  </a:pPr>
                  <a:endParaRPr lang="fr-FR" sz="1200"/>
                </a:p>
              </p:txBody>
            </p:sp>
            <p:sp>
              <p:nvSpPr>
                <p:cNvPr id="16410" name="Rectangle 26"/>
                <p:cNvSpPr>
                  <a:spLocks noChangeArrowheads="1"/>
                </p:cNvSpPr>
                <p:nvPr/>
              </p:nvSpPr>
              <p:spPr bwMode="auto">
                <a:xfrm>
                  <a:off x="0" y="1256"/>
                  <a:ext cx="1663"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88" name="Group 27"/>
              <p:cNvGrpSpPr>
                <a:grpSpLocks/>
              </p:cNvGrpSpPr>
              <p:nvPr/>
            </p:nvGrpSpPr>
            <p:grpSpPr bwMode="auto">
              <a:xfrm>
                <a:off x="1663" y="1256"/>
                <a:ext cx="489" cy="460"/>
                <a:chOff x="1663" y="1256"/>
                <a:chExt cx="489" cy="460"/>
              </a:xfrm>
            </p:grpSpPr>
            <p:sp>
              <p:nvSpPr>
                <p:cNvPr id="16412" name="Rectangle 28"/>
                <p:cNvSpPr>
                  <a:spLocks noChangeArrowheads="1"/>
                </p:cNvSpPr>
                <p:nvPr/>
              </p:nvSpPr>
              <p:spPr bwMode="auto">
                <a:xfrm>
                  <a:off x="1663" y="1256"/>
                  <a:ext cx="489"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13" name="Rectangle 29"/>
                <p:cNvSpPr>
                  <a:spLocks noChangeArrowheads="1"/>
                </p:cNvSpPr>
                <p:nvPr/>
              </p:nvSpPr>
              <p:spPr bwMode="auto">
                <a:xfrm>
                  <a:off x="1663" y="1256"/>
                  <a:ext cx="489"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89" name="Group 30"/>
              <p:cNvGrpSpPr>
                <a:grpSpLocks/>
              </p:cNvGrpSpPr>
              <p:nvPr/>
            </p:nvGrpSpPr>
            <p:grpSpPr bwMode="auto">
              <a:xfrm>
                <a:off x="2152" y="1256"/>
                <a:ext cx="330" cy="460"/>
                <a:chOff x="2152" y="1256"/>
                <a:chExt cx="330" cy="460"/>
              </a:xfrm>
            </p:grpSpPr>
            <p:sp>
              <p:nvSpPr>
                <p:cNvPr id="16415" name="Rectangle 31"/>
                <p:cNvSpPr>
                  <a:spLocks noChangeArrowheads="1"/>
                </p:cNvSpPr>
                <p:nvPr/>
              </p:nvSpPr>
              <p:spPr bwMode="auto">
                <a:xfrm>
                  <a:off x="2152" y="1256"/>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16" name="Rectangle 32"/>
                <p:cNvSpPr>
                  <a:spLocks noChangeArrowheads="1"/>
                </p:cNvSpPr>
                <p:nvPr/>
              </p:nvSpPr>
              <p:spPr bwMode="auto">
                <a:xfrm>
                  <a:off x="2152" y="1256"/>
                  <a:ext cx="330"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0" name="Group 33"/>
              <p:cNvGrpSpPr>
                <a:grpSpLocks/>
              </p:cNvGrpSpPr>
              <p:nvPr/>
            </p:nvGrpSpPr>
            <p:grpSpPr bwMode="auto">
              <a:xfrm>
                <a:off x="2482" y="1256"/>
                <a:ext cx="330" cy="460"/>
                <a:chOff x="2482" y="1256"/>
                <a:chExt cx="330" cy="460"/>
              </a:xfrm>
            </p:grpSpPr>
            <p:sp>
              <p:nvSpPr>
                <p:cNvPr id="16418" name="Rectangle 34"/>
                <p:cNvSpPr>
                  <a:spLocks noChangeArrowheads="1"/>
                </p:cNvSpPr>
                <p:nvPr/>
              </p:nvSpPr>
              <p:spPr bwMode="auto">
                <a:xfrm>
                  <a:off x="2482" y="1256"/>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19" name="Rectangle 35"/>
                <p:cNvSpPr>
                  <a:spLocks noChangeArrowheads="1"/>
                </p:cNvSpPr>
                <p:nvPr/>
              </p:nvSpPr>
              <p:spPr bwMode="auto">
                <a:xfrm>
                  <a:off x="2482" y="1256"/>
                  <a:ext cx="330"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1" name="Group 36"/>
              <p:cNvGrpSpPr>
                <a:grpSpLocks/>
              </p:cNvGrpSpPr>
              <p:nvPr/>
            </p:nvGrpSpPr>
            <p:grpSpPr bwMode="auto">
              <a:xfrm>
                <a:off x="0" y="1716"/>
                <a:ext cx="1663" cy="546"/>
                <a:chOff x="0" y="1716"/>
                <a:chExt cx="1663" cy="546"/>
              </a:xfrm>
            </p:grpSpPr>
            <p:sp>
              <p:nvSpPr>
                <p:cNvPr id="16421" name="Rectangle 37"/>
                <p:cNvSpPr>
                  <a:spLocks noChangeArrowheads="1"/>
                </p:cNvSpPr>
                <p:nvPr/>
              </p:nvSpPr>
              <p:spPr bwMode="auto">
                <a:xfrm>
                  <a:off x="0" y="1716"/>
                  <a:ext cx="1663" cy="5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fr-FR" sz="1200">
                      <a:solidFill>
                        <a:srgbClr val="333333"/>
                      </a:solidFill>
                      <a:hlinkClick r:id="rId8"/>
                    </a:rPr>
                    <a:t>Paternité</a:t>
                  </a:r>
                  <a:br>
                    <a:rPr lang="fr-FR" sz="1200">
                      <a:solidFill>
                        <a:srgbClr val="333333"/>
                      </a:solidFill>
                      <a:hlinkClick r:id="rId8"/>
                    </a:rPr>
                  </a:br>
                  <a:r>
                    <a:rPr lang="fr-FR" sz="1200">
                      <a:solidFill>
                        <a:srgbClr val="333333"/>
                      </a:solidFill>
                      <a:hlinkClick r:id="rId8"/>
                    </a:rPr>
                    <a:t>Pas d'Utilisation Commerciale</a:t>
                  </a:r>
                  <a:br>
                    <a:rPr lang="fr-FR" sz="1200">
                      <a:solidFill>
                        <a:srgbClr val="333333"/>
                      </a:solidFill>
                      <a:hlinkClick r:id="rId8"/>
                    </a:rPr>
                  </a:br>
                  <a:r>
                    <a:rPr lang="fr-FR" sz="1200">
                      <a:solidFill>
                        <a:srgbClr val="333333"/>
                      </a:solidFill>
                      <a:hlinkClick r:id="rId8"/>
                    </a:rPr>
                    <a:t>Pas de Modification</a:t>
                  </a:r>
                  <a:endParaRPr lang="fr-FR" sz="1200">
                    <a:solidFill>
                      <a:srgbClr val="333333"/>
                    </a:solidFill>
                  </a:endParaRPr>
                </a:p>
                <a:p>
                  <a:pPr algn="ctr">
                    <a:defRPr/>
                  </a:pPr>
                  <a:endParaRPr lang="fr-FR" sz="1200"/>
                </a:p>
              </p:txBody>
            </p:sp>
            <p:sp>
              <p:nvSpPr>
                <p:cNvPr id="16422" name="Rectangle 38"/>
                <p:cNvSpPr>
                  <a:spLocks noChangeArrowheads="1"/>
                </p:cNvSpPr>
                <p:nvPr/>
              </p:nvSpPr>
              <p:spPr bwMode="auto">
                <a:xfrm>
                  <a:off x="0" y="1716"/>
                  <a:ext cx="1663"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2" name="Group 39"/>
              <p:cNvGrpSpPr>
                <a:grpSpLocks/>
              </p:cNvGrpSpPr>
              <p:nvPr/>
            </p:nvGrpSpPr>
            <p:grpSpPr bwMode="auto">
              <a:xfrm>
                <a:off x="1663" y="1716"/>
                <a:ext cx="489" cy="546"/>
                <a:chOff x="1663" y="1716"/>
                <a:chExt cx="489" cy="546"/>
              </a:xfrm>
            </p:grpSpPr>
            <p:sp>
              <p:nvSpPr>
                <p:cNvPr id="16424" name="Rectangle 40"/>
                <p:cNvSpPr>
                  <a:spLocks noChangeArrowheads="1"/>
                </p:cNvSpPr>
                <p:nvPr/>
              </p:nvSpPr>
              <p:spPr bwMode="auto">
                <a:xfrm>
                  <a:off x="1663" y="1716"/>
                  <a:ext cx="489"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25" name="Rectangle 41"/>
                <p:cNvSpPr>
                  <a:spLocks noChangeArrowheads="1"/>
                </p:cNvSpPr>
                <p:nvPr/>
              </p:nvSpPr>
              <p:spPr bwMode="auto">
                <a:xfrm>
                  <a:off x="1663" y="1716"/>
                  <a:ext cx="489"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3" name="Group 42"/>
              <p:cNvGrpSpPr>
                <a:grpSpLocks/>
              </p:cNvGrpSpPr>
              <p:nvPr/>
            </p:nvGrpSpPr>
            <p:grpSpPr bwMode="auto">
              <a:xfrm>
                <a:off x="2152" y="1716"/>
                <a:ext cx="330" cy="546"/>
                <a:chOff x="2152" y="1716"/>
                <a:chExt cx="330" cy="546"/>
              </a:xfrm>
            </p:grpSpPr>
            <p:sp>
              <p:nvSpPr>
                <p:cNvPr id="16427" name="Rectangle 43"/>
                <p:cNvSpPr>
                  <a:spLocks noChangeArrowheads="1"/>
                </p:cNvSpPr>
                <p:nvPr/>
              </p:nvSpPr>
              <p:spPr bwMode="auto">
                <a:xfrm>
                  <a:off x="2152" y="1716"/>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28" name="Rectangle 44"/>
                <p:cNvSpPr>
                  <a:spLocks noChangeArrowheads="1"/>
                </p:cNvSpPr>
                <p:nvPr/>
              </p:nvSpPr>
              <p:spPr bwMode="auto">
                <a:xfrm>
                  <a:off x="2152" y="1716"/>
                  <a:ext cx="330"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4" name="Group 45"/>
              <p:cNvGrpSpPr>
                <a:grpSpLocks/>
              </p:cNvGrpSpPr>
              <p:nvPr/>
            </p:nvGrpSpPr>
            <p:grpSpPr bwMode="auto">
              <a:xfrm>
                <a:off x="2482" y="1716"/>
                <a:ext cx="330" cy="546"/>
                <a:chOff x="2482" y="1716"/>
                <a:chExt cx="330" cy="546"/>
              </a:xfrm>
            </p:grpSpPr>
            <p:sp>
              <p:nvSpPr>
                <p:cNvPr id="16430" name="Rectangle 46"/>
                <p:cNvSpPr>
                  <a:spLocks noChangeArrowheads="1"/>
                </p:cNvSpPr>
                <p:nvPr/>
              </p:nvSpPr>
              <p:spPr bwMode="auto">
                <a:xfrm>
                  <a:off x="2482" y="1716"/>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31" name="Rectangle 47"/>
                <p:cNvSpPr>
                  <a:spLocks noChangeArrowheads="1"/>
                </p:cNvSpPr>
                <p:nvPr/>
              </p:nvSpPr>
              <p:spPr bwMode="auto">
                <a:xfrm>
                  <a:off x="2482" y="1716"/>
                  <a:ext cx="330"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5" name="Group 48"/>
              <p:cNvGrpSpPr>
                <a:grpSpLocks/>
              </p:cNvGrpSpPr>
              <p:nvPr/>
            </p:nvGrpSpPr>
            <p:grpSpPr bwMode="auto">
              <a:xfrm>
                <a:off x="0" y="2262"/>
                <a:ext cx="1663" cy="460"/>
                <a:chOff x="0" y="2262"/>
                <a:chExt cx="1663" cy="460"/>
              </a:xfrm>
            </p:grpSpPr>
            <p:sp>
              <p:nvSpPr>
                <p:cNvPr id="16433" name="Rectangle 49"/>
                <p:cNvSpPr>
                  <a:spLocks noChangeArrowheads="1"/>
                </p:cNvSpPr>
                <p:nvPr/>
              </p:nvSpPr>
              <p:spPr bwMode="auto">
                <a:xfrm>
                  <a:off x="0" y="2262"/>
                  <a:ext cx="1663" cy="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fr-FR" sz="1200">
                    <a:solidFill>
                      <a:srgbClr val="333333"/>
                    </a:solidFill>
                  </a:endParaRPr>
                </a:p>
                <a:p>
                  <a:pPr algn="ctr">
                    <a:defRPr/>
                  </a:pPr>
                  <a:r>
                    <a:rPr lang="fr-FR" sz="1200">
                      <a:solidFill>
                        <a:srgbClr val="333333"/>
                      </a:solidFill>
                      <a:hlinkClick r:id="rId9"/>
                    </a:rPr>
                    <a:t>Paternité</a:t>
                  </a:r>
                  <a:br>
                    <a:rPr lang="fr-FR" sz="1200">
                      <a:solidFill>
                        <a:srgbClr val="333333"/>
                      </a:solidFill>
                      <a:hlinkClick r:id="rId9"/>
                    </a:rPr>
                  </a:br>
                  <a:r>
                    <a:rPr lang="fr-FR" sz="1200">
                      <a:solidFill>
                        <a:srgbClr val="333333"/>
                      </a:solidFill>
                      <a:hlinkClick r:id="rId9"/>
                    </a:rPr>
                    <a:t>Pas d'Utilisation Commerciale</a:t>
                  </a:r>
                  <a:endParaRPr lang="fr-FR" sz="1200">
                    <a:solidFill>
                      <a:srgbClr val="333333"/>
                    </a:solidFill>
                  </a:endParaRPr>
                </a:p>
                <a:p>
                  <a:pPr algn="ctr">
                    <a:defRPr/>
                  </a:pPr>
                  <a:endParaRPr lang="fr-FR" sz="1200"/>
                </a:p>
              </p:txBody>
            </p:sp>
            <p:sp>
              <p:nvSpPr>
                <p:cNvPr id="16434" name="Rectangle 50"/>
                <p:cNvSpPr>
                  <a:spLocks noChangeArrowheads="1"/>
                </p:cNvSpPr>
                <p:nvPr/>
              </p:nvSpPr>
              <p:spPr bwMode="auto">
                <a:xfrm>
                  <a:off x="0" y="2262"/>
                  <a:ext cx="1663"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6" name="Group 51"/>
              <p:cNvGrpSpPr>
                <a:grpSpLocks/>
              </p:cNvGrpSpPr>
              <p:nvPr/>
            </p:nvGrpSpPr>
            <p:grpSpPr bwMode="auto">
              <a:xfrm>
                <a:off x="1663" y="2262"/>
                <a:ext cx="489" cy="460"/>
                <a:chOff x="1663" y="2262"/>
                <a:chExt cx="489" cy="460"/>
              </a:xfrm>
            </p:grpSpPr>
            <p:sp>
              <p:nvSpPr>
                <p:cNvPr id="16436" name="Rectangle 52"/>
                <p:cNvSpPr>
                  <a:spLocks noChangeArrowheads="1"/>
                </p:cNvSpPr>
                <p:nvPr/>
              </p:nvSpPr>
              <p:spPr bwMode="auto">
                <a:xfrm>
                  <a:off x="1663" y="2262"/>
                  <a:ext cx="489"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37" name="Rectangle 53"/>
                <p:cNvSpPr>
                  <a:spLocks noChangeArrowheads="1"/>
                </p:cNvSpPr>
                <p:nvPr/>
              </p:nvSpPr>
              <p:spPr bwMode="auto">
                <a:xfrm>
                  <a:off x="1663" y="2262"/>
                  <a:ext cx="489"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7" name="Group 54"/>
              <p:cNvGrpSpPr>
                <a:grpSpLocks/>
              </p:cNvGrpSpPr>
              <p:nvPr/>
            </p:nvGrpSpPr>
            <p:grpSpPr bwMode="auto">
              <a:xfrm>
                <a:off x="2152" y="2262"/>
                <a:ext cx="330" cy="460"/>
                <a:chOff x="2152" y="2262"/>
                <a:chExt cx="330" cy="460"/>
              </a:xfrm>
            </p:grpSpPr>
            <p:sp>
              <p:nvSpPr>
                <p:cNvPr id="16439" name="Rectangle 55"/>
                <p:cNvSpPr>
                  <a:spLocks noChangeArrowheads="1"/>
                </p:cNvSpPr>
                <p:nvPr/>
              </p:nvSpPr>
              <p:spPr bwMode="auto">
                <a:xfrm>
                  <a:off x="2152" y="2262"/>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40" name="Rectangle 56"/>
                <p:cNvSpPr>
                  <a:spLocks noChangeArrowheads="1"/>
                </p:cNvSpPr>
                <p:nvPr/>
              </p:nvSpPr>
              <p:spPr bwMode="auto">
                <a:xfrm>
                  <a:off x="2152" y="2262"/>
                  <a:ext cx="330"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8" name="Group 57"/>
              <p:cNvGrpSpPr>
                <a:grpSpLocks/>
              </p:cNvGrpSpPr>
              <p:nvPr/>
            </p:nvGrpSpPr>
            <p:grpSpPr bwMode="auto">
              <a:xfrm>
                <a:off x="2482" y="2262"/>
                <a:ext cx="330" cy="460"/>
                <a:chOff x="2482" y="2262"/>
                <a:chExt cx="330" cy="460"/>
              </a:xfrm>
            </p:grpSpPr>
            <p:sp>
              <p:nvSpPr>
                <p:cNvPr id="16442" name="Rectangle 58"/>
                <p:cNvSpPr>
                  <a:spLocks noChangeArrowheads="1"/>
                </p:cNvSpPr>
                <p:nvPr/>
              </p:nvSpPr>
              <p:spPr bwMode="auto">
                <a:xfrm>
                  <a:off x="2482" y="2262"/>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43" name="Rectangle 59"/>
                <p:cNvSpPr>
                  <a:spLocks noChangeArrowheads="1"/>
                </p:cNvSpPr>
                <p:nvPr/>
              </p:nvSpPr>
              <p:spPr bwMode="auto">
                <a:xfrm>
                  <a:off x="2482" y="2262"/>
                  <a:ext cx="330"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899" name="Group 60"/>
              <p:cNvGrpSpPr>
                <a:grpSpLocks/>
              </p:cNvGrpSpPr>
              <p:nvPr/>
            </p:nvGrpSpPr>
            <p:grpSpPr bwMode="auto">
              <a:xfrm>
                <a:off x="0" y="2722"/>
                <a:ext cx="1663" cy="546"/>
                <a:chOff x="0" y="2722"/>
                <a:chExt cx="1663" cy="546"/>
              </a:xfrm>
            </p:grpSpPr>
            <p:sp>
              <p:nvSpPr>
                <p:cNvPr id="16445" name="Rectangle 61"/>
                <p:cNvSpPr>
                  <a:spLocks noChangeArrowheads="1"/>
                </p:cNvSpPr>
                <p:nvPr/>
              </p:nvSpPr>
              <p:spPr bwMode="auto">
                <a:xfrm>
                  <a:off x="0" y="2722"/>
                  <a:ext cx="1663" cy="5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fr-FR" sz="1000">
                    <a:solidFill>
                      <a:srgbClr val="333333"/>
                    </a:solidFill>
                  </a:endParaRPr>
                </a:p>
                <a:p>
                  <a:pPr algn="ctr">
                    <a:defRPr/>
                  </a:pPr>
                  <a:endParaRPr lang="fr-FR" sz="1200">
                    <a:solidFill>
                      <a:srgbClr val="333333"/>
                    </a:solidFill>
                  </a:endParaRPr>
                </a:p>
                <a:p>
                  <a:pPr algn="ctr">
                    <a:defRPr/>
                  </a:pPr>
                  <a:r>
                    <a:rPr lang="fr-FR" sz="1200">
                      <a:solidFill>
                        <a:srgbClr val="333333"/>
                      </a:solidFill>
                      <a:hlinkClick r:id="rId10"/>
                    </a:rPr>
                    <a:t>Paternité</a:t>
                  </a:r>
                  <a:br>
                    <a:rPr lang="fr-FR" sz="1200">
                      <a:solidFill>
                        <a:srgbClr val="333333"/>
                      </a:solidFill>
                      <a:hlinkClick r:id="rId10"/>
                    </a:rPr>
                  </a:br>
                  <a:r>
                    <a:rPr lang="fr-FR" sz="1200">
                      <a:solidFill>
                        <a:srgbClr val="333333"/>
                      </a:solidFill>
                      <a:hlinkClick r:id="rId10"/>
                    </a:rPr>
                    <a:t>Pas d'Utilisation Commerciale</a:t>
                  </a:r>
                  <a:br>
                    <a:rPr lang="fr-FR" sz="1200">
                      <a:solidFill>
                        <a:srgbClr val="333333"/>
                      </a:solidFill>
                      <a:hlinkClick r:id="rId10"/>
                    </a:rPr>
                  </a:br>
                  <a:r>
                    <a:rPr lang="fr-FR" sz="1200">
                      <a:solidFill>
                        <a:srgbClr val="333333"/>
                      </a:solidFill>
                      <a:hlinkClick r:id="rId10"/>
                    </a:rPr>
                    <a:t>Partage des Conditions Initiales à l'Identique</a:t>
                  </a:r>
                  <a:endParaRPr lang="fr-FR" sz="1200">
                    <a:solidFill>
                      <a:srgbClr val="333333"/>
                    </a:solidFill>
                  </a:endParaRPr>
                </a:p>
                <a:p>
                  <a:pPr algn="ctr">
                    <a:defRPr/>
                  </a:pPr>
                  <a:endParaRPr lang="fr-FR">
                    <a:cs typeface="+mn-cs"/>
                  </a:endParaRPr>
                </a:p>
              </p:txBody>
            </p:sp>
            <p:sp>
              <p:nvSpPr>
                <p:cNvPr id="16446" name="Rectangle 62"/>
                <p:cNvSpPr>
                  <a:spLocks noChangeArrowheads="1"/>
                </p:cNvSpPr>
                <p:nvPr/>
              </p:nvSpPr>
              <p:spPr bwMode="auto">
                <a:xfrm>
                  <a:off x="0" y="2722"/>
                  <a:ext cx="1663"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0" name="Group 63"/>
              <p:cNvGrpSpPr>
                <a:grpSpLocks/>
              </p:cNvGrpSpPr>
              <p:nvPr/>
            </p:nvGrpSpPr>
            <p:grpSpPr bwMode="auto">
              <a:xfrm>
                <a:off x="1663" y="2722"/>
                <a:ext cx="489" cy="546"/>
                <a:chOff x="1663" y="2722"/>
                <a:chExt cx="489" cy="546"/>
              </a:xfrm>
            </p:grpSpPr>
            <p:sp>
              <p:nvSpPr>
                <p:cNvPr id="16448" name="Rectangle 64"/>
                <p:cNvSpPr>
                  <a:spLocks noChangeArrowheads="1"/>
                </p:cNvSpPr>
                <p:nvPr/>
              </p:nvSpPr>
              <p:spPr bwMode="auto">
                <a:xfrm>
                  <a:off x="1663" y="2722"/>
                  <a:ext cx="489"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49" name="Rectangle 65"/>
                <p:cNvSpPr>
                  <a:spLocks noChangeArrowheads="1"/>
                </p:cNvSpPr>
                <p:nvPr/>
              </p:nvSpPr>
              <p:spPr bwMode="auto">
                <a:xfrm>
                  <a:off x="1663" y="2722"/>
                  <a:ext cx="489"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1" name="Group 66"/>
              <p:cNvGrpSpPr>
                <a:grpSpLocks/>
              </p:cNvGrpSpPr>
              <p:nvPr/>
            </p:nvGrpSpPr>
            <p:grpSpPr bwMode="auto">
              <a:xfrm>
                <a:off x="2152" y="2722"/>
                <a:ext cx="330" cy="546"/>
                <a:chOff x="2152" y="2722"/>
                <a:chExt cx="330" cy="546"/>
              </a:xfrm>
            </p:grpSpPr>
            <p:sp>
              <p:nvSpPr>
                <p:cNvPr id="16451" name="Rectangle 67"/>
                <p:cNvSpPr>
                  <a:spLocks noChangeArrowheads="1"/>
                </p:cNvSpPr>
                <p:nvPr/>
              </p:nvSpPr>
              <p:spPr bwMode="auto">
                <a:xfrm>
                  <a:off x="2152" y="2722"/>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52" name="Rectangle 68"/>
                <p:cNvSpPr>
                  <a:spLocks noChangeArrowheads="1"/>
                </p:cNvSpPr>
                <p:nvPr/>
              </p:nvSpPr>
              <p:spPr bwMode="auto">
                <a:xfrm>
                  <a:off x="2152" y="2722"/>
                  <a:ext cx="330"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2" name="Group 69"/>
              <p:cNvGrpSpPr>
                <a:grpSpLocks/>
              </p:cNvGrpSpPr>
              <p:nvPr/>
            </p:nvGrpSpPr>
            <p:grpSpPr bwMode="auto">
              <a:xfrm>
                <a:off x="2482" y="2722"/>
                <a:ext cx="330" cy="546"/>
                <a:chOff x="2482" y="2722"/>
                <a:chExt cx="330" cy="546"/>
              </a:xfrm>
            </p:grpSpPr>
            <p:sp>
              <p:nvSpPr>
                <p:cNvPr id="16454" name="Rectangle 70"/>
                <p:cNvSpPr>
                  <a:spLocks noChangeArrowheads="1"/>
                </p:cNvSpPr>
                <p:nvPr/>
              </p:nvSpPr>
              <p:spPr bwMode="auto">
                <a:xfrm>
                  <a:off x="2482" y="2722"/>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55" name="Rectangle 71"/>
                <p:cNvSpPr>
                  <a:spLocks noChangeArrowheads="1"/>
                </p:cNvSpPr>
                <p:nvPr/>
              </p:nvSpPr>
              <p:spPr bwMode="auto">
                <a:xfrm>
                  <a:off x="2482" y="2722"/>
                  <a:ext cx="330" cy="546"/>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3" name="Group 72"/>
              <p:cNvGrpSpPr>
                <a:grpSpLocks/>
              </p:cNvGrpSpPr>
              <p:nvPr/>
            </p:nvGrpSpPr>
            <p:grpSpPr bwMode="auto">
              <a:xfrm>
                <a:off x="0" y="3268"/>
                <a:ext cx="1663" cy="460"/>
                <a:chOff x="0" y="3268"/>
                <a:chExt cx="1663" cy="460"/>
              </a:xfrm>
            </p:grpSpPr>
            <p:sp>
              <p:nvSpPr>
                <p:cNvPr id="16457" name="Rectangle 73"/>
                <p:cNvSpPr>
                  <a:spLocks noChangeArrowheads="1"/>
                </p:cNvSpPr>
                <p:nvPr/>
              </p:nvSpPr>
              <p:spPr bwMode="auto">
                <a:xfrm>
                  <a:off x="0" y="3268"/>
                  <a:ext cx="1663" cy="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fr-FR" sz="1200"/>
                </a:p>
                <a:p>
                  <a:pPr algn="ctr">
                    <a:defRPr/>
                  </a:pPr>
                  <a:endParaRPr lang="fr-FR" sz="1200"/>
                </a:p>
                <a:p>
                  <a:pPr algn="ctr">
                    <a:defRPr/>
                  </a:pPr>
                  <a:r>
                    <a:rPr lang="fr-FR" sz="1200">
                      <a:hlinkClick r:id="rId11"/>
                    </a:rPr>
                    <a:t>Paternité</a:t>
                  </a:r>
                  <a:br>
                    <a:rPr lang="fr-FR" sz="1200">
                      <a:hlinkClick r:id="rId11"/>
                    </a:rPr>
                  </a:br>
                  <a:r>
                    <a:rPr lang="fr-FR" sz="1200">
                      <a:hlinkClick r:id="rId11"/>
                    </a:rPr>
                    <a:t>Partage des Conditions Initiales à l'Identique</a:t>
                  </a:r>
                  <a:endParaRPr lang="fr-FR" sz="1200"/>
                </a:p>
                <a:p>
                  <a:pPr algn="ctr">
                    <a:defRPr/>
                  </a:pPr>
                  <a:endParaRPr lang="fr-FR">
                    <a:cs typeface="+mn-cs"/>
                  </a:endParaRPr>
                </a:p>
              </p:txBody>
            </p:sp>
            <p:sp>
              <p:nvSpPr>
                <p:cNvPr id="16458" name="Rectangle 74"/>
                <p:cNvSpPr>
                  <a:spLocks noChangeArrowheads="1"/>
                </p:cNvSpPr>
                <p:nvPr/>
              </p:nvSpPr>
              <p:spPr bwMode="auto">
                <a:xfrm>
                  <a:off x="0" y="3268"/>
                  <a:ext cx="1663"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4" name="Group 75"/>
              <p:cNvGrpSpPr>
                <a:grpSpLocks/>
              </p:cNvGrpSpPr>
              <p:nvPr/>
            </p:nvGrpSpPr>
            <p:grpSpPr bwMode="auto">
              <a:xfrm>
                <a:off x="1663" y="3268"/>
                <a:ext cx="489" cy="460"/>
                <a:chOff x="1663" y="3268"/>
                <a:chExt cx="489" cy="460"/>
              </a:xfrm>
            </p:grpSpPr>
            <p:sp>
              <p:nvSpPr>
                <p:cNvPr id="16460" name="Rectangle 76"/>
                <p:cNvSpPr>
                  <a:spLocks noChangeArrowheads="1"/>
                </p:cNvSpPr>
                <p:nvPr/>
              </p:nvSpPr>
              <p:spPr bwMode="auto">
                <a:xfrm>
                  <a:off x="1663" y="3268"/>
                  <a:ext cx="489"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61" name="Rectangle 77"/>
                <p:cNvSpPr>
                  <a:spLocks noChangeArrowheads="1"/>
                </p:cNvSpPr>
                <p:nvPr/>
              </p:nvSpPr>
              <p:spPr bwMode="auto">
                <a:xfrm>
                  <a:off x="1663" y="3268"/>
                  <a:ext cx="489"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5" name="Group 78"/>
              <p:cNvGrpSpPr>
                <a:grpSpLocks/>
              </p:cNvGrpSpPr>
              <p:nvPr/>
            </p:nvGrpSpPr>
            <p:grpSpPr bwMode="auto">
              <a:xfrm>
                <a:off x="2152" y="3268"/>
                <a:ext cx="330" cy="460"/>
                <a:chOff x="2152" y="3268"/>
                <a:chExt cx="330" cy="460"/>
              </a:xfrm>
            </p:grpSpPr>
            <p:sp>
              <p:nvSpPr>
                <p:cNvPr id="16463" name="Rectangle 79"/>
                <p:cNvSpPr>
                  <a:spLocks noChangeArrowheads="1"/>
                </p:cNvSpPr>
                <p:nvPr/>
              </p:nvSpPr>
              <p:spPr bwMode="auto">
                <a:xfrm>
                  <a:off x="2152" y="3268"/>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64" name="Rectangle 80"/>
                <p:cNvSpPr>
                  <a:spLocks noChangeArrowheads="1"/>
                </p:cNvSpPr>
                <p:nvPr/>
              </p:nvSpPr>
              <p:spPr bwMode="auto">
                <a:xfrm>
                  <a:off x="2152" y="3268"/>
                  <a:ext cx="330"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6906" name="Group 81"/>
              <p:cNvGrpSpPr>
                <a:grpSpLocks/>
              </p:cNvGrpSpPr>
              <p:nvPr/>
            </p:nvGrpSpPr>
            <p:grpSpPr bwMode="auto">
              <a:xfrm>
                <a:off x="2482" y="3268"/>
                <a:ext cx="330" cy="460"/>
                <a:chOff x="2482" y="3268"/>
                <a:chExt cx="330" cy="460"/>
              </a:xfrm>
            </p:grpSpPr>
            <p:sp>
              <p:nvSpPr>
                <p:cNvPr id="16466" name="Rectangle 82"/>
                <p:cNvSpPr>
                  <a:spLocks noChangeArrowheads="1"/>
                </p:cNvSpPr>
                <p:nvPr/>
              </p:nvSpPr>
              <p:spPr bwMode="auto">
                <a:xfrm>
                  <a:off x="2482" y="3268"/>
                  <a:ext cx="330" cy="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16467" name="Rectangle 83"/>
                <p:cNvSpPr>
                  <a:spLocks noChangeArrowheads="1"/>
                </p:cNvSpPr>
                <p:nvPr/>
              </p:nvSpPr>
              <p:spPr bwMode="auto">
                <a:xfrm>
                  <a:off x="2482" y="3268"/>
                  <a:ext cx="330" cy="460"/>
                </a:xfrm>
                <a:prstGeom prst="rect">
                  <a:avLst/>
                </a:prstGeom>
                <a:noFill/>
                <a:ln w="7">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6468" name="Rectangle 84"/>
            <p:cNvSpPr>
              <a:spLocks noChangeArrowheads="1"/>
            </p:cNvSpPr>
            <p:nvPr/>
          </p:nvSpPr>
          <p:spPr bwMode="auto">
            <a:xfrm>
              <a:off x="-3" y="745"/>
              <a:ext cx="2818" cy="2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pic>
        <p:nvPicPr>
          <p:cNvPr id="36874" name="Picture 85"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913065"/>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86"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51264"/>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87"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334001"/>
            <a:ext cx="457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88" descr="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113463"/>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89" descr="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733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90" descr="S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533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91" descr="S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83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808038"/>
            <a:ext cx="6934200" cy="5672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86958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Appliquons CC à une terminologie</a:t>
            </a:r>
            <a:endParaRPr lang="fr-FR" dirty="0"/>
          </a:p>
        </p:txBody>
      </p:sp>
      <p:sp>
        <p:nvSpPr>
          <p:cNvPr id="3" name="Espace réservé du contenu 2"/>
          <p:cNvSpPr>
            <a:spLocks noGrp="1"/>
          </p:cNvSpPr>
          <p:nvPr>
            <p:ph idx="1"/>
          </p:nvPr>
        </p:nvSpPr>
        <p:spPr>
          <a:xfrm>
            <a:off x="323528" y="1700808"/>
            <a:ext cx="8229600" cy="4968552"/>
          </a:xfrm>
        </p:spPr>
        <p:txBody>
          <a:bodyPr>
            <a:normAutofit fontScale="85000" lnSpcReduction="20000"/>
          </a:bodyPr>
          <a:lstStyle/>
          <a:p>
            <a:r>
              <a:rPr lang="fr-FR" sz="3800" dirty="0" smtClean="0"/>
              <a:t>Si BY: entièrement réutilisable avec attribution au créateur</a:t>
            </a:r>
          </a:p>
          <a:p>
            <a:r>
              <a:rPr lang="fr-FR" sz="3800" dirty="0" smtClean="0"/>
              <a:t>Si BY-SA: id et que tous les travaux dérivés (extension) soit partagés sous la même licence BY-SA</a:t>
            </a:r>
          </a:p>
          <a:p>
            <a:r>
              <a:rPr lang="fr-FR" sz="3800" dirty="0" smtClean="0"/>
              <a:t>BY-ND : id </a:t>
            </a:r>
            <a:r>
              <a:rPr lang="fr-FR" sz="3800" dirty="0" smtClean="0"/>
              <a:t>mais </a:t>
            </a:r>
            <a:r>
              <a:rPr lang="fr-FR" sz="3800" dirty="0" smtClean="0"/>
              <a:t>sans modifier l’œuvre (pas d’extension)</a:t>
            </a:r>
          </a:p>
          <a:p>
            <a:pPr marL="0" indent="0">
              <a:buNone/>
            </a:pPr>
            <a:endParaRPr lang="fr-FR" sz="3800" i="1" dirty="0" smtClean="0"/>
          </a:p>
          <a:p>
            <a:pPr marL="0" indent="0">
              <a:buNone/>
            </a:pPr>
            <a:r>
              <a:rPr lang="fr-FR" sz="2300" i="1" dirty="0" smtClean="0"/>
              <a:t>How </a:t>
            </a:r>
            <a:r>
              <a:rPr lang="fr-FR" sz="2300" i="1" dirty="0" err="1"/>
              <a:t>can</a:t>
            </a:r>
            <a:r>
              <a:rPr lang="fr-FR" sz="2300" i="1" dirty="0"/>
              <a:t> I </a:t>
            </a:r>
            <a:r>
              <a:rPr lang="fr-FR" sz="2300" i="1" dirty="0" err="1"/>
              <a:t>reuse</a:t>
            </a:r>
            <a:r>
              <a:rPr lang="fr-FR" sz="2300" i="1" dirty="0"/>
              <a:t> </a:t>
            </a:r>
            <a:r>
              <a:rPr lang="fr-FR" sz="2300" i="1" dirty="0" err="1"/>
              <a:t>this</a:t>
            </a:r>
            <a:r>
              <a:rPr lang="fr-FR" sz="2300" i="1" dirty="0"/>
              <a:t> LR? </a:t>
            </a:r>
            <a:r>
              <a:rPr lang="fr-FR" sz="2300" i="1" dirty="0" err="1"/>
              <a:t>Standardized</a:t>
            </a:r>
            <a:r>
              <a:rPr lang="fr-FR" sz="2300" i="1" dirty="0"/>
              <a:t> </a:t>
            </a:r>
            <a:r>
              <a:rPr lang="fr-FR" sz="2300" i="1" dirty="0" err="1"/>
              <a:t>metadata</a:t>
            </a:r>
            <a:r>
              <a:rPr lang="fr-FR" sz="2300" i="1" dirty="0"/>
              <a:t> for </a:t>
            </a:r>
            <a:r>
              <a:rPr lang="fr-FR" sz="2300" i="1" dirty="0" err="1"/>
              <a:t>describing</a:t>
            </a:r>
            <a:r>
              <a:rPr lang="fr-FR" sz="2300" i="1" dirty="0"/>
              <a:t> </a:t>
            </a:r>
            <a:r>
              <a:rPr lang="fr-FR" sz="2300" i="1" dirty="0" err="1"/>
              <a:t>legal</a:t>
            </a:r>
            <a:r>
              <a:rPr lang="fr-FR" sz="2300" i="1" dirty="0"/>
              <a:t> </a:t>
            </a:r>
            <a:r>
              <a:rPr lang="fr-FR" sz="2300" i="1" dirty="0" err="1"/>
              <a:t>constraints</a:t>
            </a:r>
            <a:r>
              <a:rPr lang="fr-FR" sz="2300" i="1" dirty="0"/>
              <a:t> on the </a:t>
            </a:r>
            <a:r>
              <a:rPr lang="fr-FR" sz="2300" i="1" dirty="0" err="1"/>
              <a:t>reuse</a:t>
            </a:r>
            <a:r>
              <a:rPr lang="fr-FR" sz="2300" i="1" dirty="0"/>
              <a:t> of </a:t>
            </a:r>
            <a:r>
              <a:rPr lang="fr-FR" sz="2300" i="1" dirty="0" err="1"/>
              <a:t>LRs</a:t>
            </a:r>
            <a:endParaRPr lang="fr-FR" sz="2300" i="1" dirty="0" smtClean="0">
              <a:effectLst/>
            </a:endParaRPr>
          </a:p>
          <a:p>
            <a:pPr marL="0" indent="0">
              <a:buNone/>
            </a:pPr>
            <a:r>
              <a:rPr lang="fr-FR" sz="2300" dirty="0"/>
              <a:t>Danièle Bourcier, </a:t>
            </a:r>
            <a:r>
              <a:rPr lang="fr-FR" sz="2300" dirty="0" err="1"/>
              <a:t>Meritxell</a:t>
            </a:r>
            <a:r>
              <a:rPr lang="fr-FR" sz="2300" dirty="0"/>
              <a:t> </a:t>
            </a:r>
            <a:r>
              <a:rPr lang="fr-FR" sz="2300" dirty="0" smtClean="0"/>
              <a:t>Fernandez-Barrera</a:t>
            </a:r>
            <a:r>
              <a:rPr lang="fr-FR" dirty="0" smtClean="0">
                <a:effectLst/>
              </a:rPr>
              <a:t/>
            </a:r>
            <a:br>
              <a:rPr lang="fr-FR" dirty="0" smtClean="0">
                <a:effectLst/>
              </a:rPr>
            </a:br>
            <a:endParaRPr lang="fr-FR" dirty="0"/>
          </a:p>
        </p:txBody>
      </p:sp>
    </p:spTree>
    <p:extLst>
      <p:ext uri="{BB962C8B-B14F-4D97-AF65-F5344CB8AC3E}">
        <p14:creationId xmlns:p14="http://schemas.microsoft.com/office/powerpoint/2010/main" val="8482182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dirty="0" smtClean="0"/>
              <a:t>Suite …</a:t>
            </a:r>
            <a:endParaRPr lang="fr-FR" dirty="0"/>
          </a:p>
        </p:txBody>
      </p:sp>
      <p:sp>
        <p:nvSpPr>
          <p:cNvPr id="3" name="Espace réservé du contenu 2"/>
          <p:cNvSpPr>
            <a:spLocks noGrp="1"/>
          </p:cNvSpPr>
          <p:nvPr>
            <p:ph idx="1"/>
          </p:nvPr>
        </p:nvSpPr>
        <p:spPr>
          <a:xfrm>
            <a:off x="179512" y="1052736"/>
            <a:ext cx="8229600" cy="5534075"/>
          </a:xfrm>
        </p:spPr>
        <p:txBody>
          <a:bodyPr/>
          <a:lstStyle/>
          <a:p>
            <a:r>
              <a:rPr lang="fr-FR" dirty="0" smtClean="0"/>
              <a:t>Si BY-NC: entièrement réutilisable avec attribution au créateur, à condition que la réutilisation ne soit pas commerciale (l’extension n’est pas vendable)</a:t>
            </a:r>
          </a:p>
          <a:p>
            <a:pPr marL="0" indent="0">
              <a:buNone/>
            </a:pPr>
            <a:endParaRPr lang="fr-FR" dirty="0" smtClean="0"/>
          </a:p>
          <a:p>
            <a:r>
              <a:rPr lang="fr-FR" dirty="0" smtClean="0"/>
              <a:t>Si BY-NC-SA : id  et que le travail dérivé (l’extension) soit sous la même licence </a:t>
            </a:r>
            <a:r>
              <a:rPr lang="fr-FR" sz="2800" dirty="0" smtClean="0"/>
              <a:t>BY-NC-SA</a:t>
            </a:r>
          </a:p>
          <a:p>
            <a:pPr marL="0" indent="0">
              <a:buNone/>
            </a:pPr>
            <a:r>
              <a:rPr lang="fr-FR" sz="2800" dirty="0" smtClean="0"/>
              <a:t> </a:t>
            </a:r>
            <a:endParaRPr lang="fr-FR" sz="2800" dirty="0"/>
          </a:p>
          <a:p>
            <a:r>
              <a:rPr lang="fr-FR" sz="2800" dirty="0" smtClean="0"/>
              <a:t>BY-NC-ND :entièrement réutilisable avec attribution au créateur, à condition que la réutilisation ne soit pas commerciale (l’extension n’est pas vendable</a:t>
            </a:r>
            <a:r>
              <a:rPr lang="fr-FR" sz="2800" dirty="0" smtClean="0"/>
              <a:t>)et </a:t>
            </a:r>
            <a:r>
              <a:rPr lang="fr-FR" sz="2800" dirty="0" smtClean="0"/>
              <a:t>qu’il n’y ait pas d’œuvre dérivée</a:t>
            </a:r>
            <a:endParaRPr lang="fr-FR" sz="2800" dirty="0"/>
          </a:p>
        </p:txBody>
      </p:sp>
    </p:spTree>
    <p:extLst>
      <p:ext uri="{BB962C8B-B14F-4D97-AF65-F5344CB8AC3E}">
        <p14:creationId xmlns:p14="http://schemas.microsoft.com/office/powerpoint/2010/main" val="33395123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28800"/>
            <a:ext cx="8938229" cy="4525963"/>
          </a:xfrm>
        </p:spPr>
        <p:txBody>
          <a:bodyPr>
            <a:normAutofit/>
          </a:bodyPr>
          <a:lstStyle/>
          <a:p>
            <a:pPr marL="0" indent="0">
              <a:buNone/>
            </a:pPr>
            <a:r>
              <a:rPr lang="fr-FR" sz="5400" dirty="0" err="1" smtClean="0">
                <a:solidFill>
                  <a:schemeClr val="accent2"/>
                </a:solidFill>
                <a:latin typeface="Abadi MT Condensed Extra Bold" pitchFamily="1" charset="0"/>
              </a:rPr>
              <a:t>Recommendations</a:t>
            </a:r>
            <a:r>
              <a:rPr lang="fr-FR" sz="5400" dirty="0" smtClean="0">
                <a:solidFill>
                  <a:schemeClr val="accent2"/>
                </a:solidFill>
                <a:latin typeface="Abadi MT Condensed Extra Bold" pitchFamily="1" charset="0"/>
              </a:rPr>
              <a:t> for </a:t>
            </a:r>
            <a:r>
              <a:rPr lang="fr-FR" sz="5400" i="1" dirty="0" err="1" smtClean="0">
                <a:solidFill>
                  <a:schemeClr val="accent2"/>
                </a:solidFill>
                <a:latin typeface="Abadi MT Condensed Extra Bold" pitchFamily="1" charset="0"/>
              </a:rPr>
              <a:t>Academic</a:t>
            </a:r>
            <a:r>
              <a:rPr lang="fr-FR" sz="5400" i="1" dirty="0" smtClean="0">
                <a:solidFill>
                  <a:schemeClr val="accent2"/>
                </a:solidFill>
                <a:latin typeface="Abadi MT Condensed Extra Bold" pitchFamily="1" charset="0"/>
              </a:rPr>
              <a:t> </a:t>
            </a:r>
            <a:r>
              <a:rPr lang="fr-FR" sz="5400" i="1" dirty="0" err="1" smtClean="0">
                <a:solidFill>
                  <a:schemeClr val="accent2"/>
                </a:solidFill>
                <a:latin typeface="Abadi MT Condensed Extra Bold" pitchFamily="1" charset="0"/>
              </a:rPr>
              <a:t>Health</a:t>
            </a:r>
            <a:r>
              <a:rPr lang="fr-FR" sz="5400" i="1" dirty="0" smtClean="0">
                <a:solidFill>
                  <a:schemeClr val="accent2"/>
                </a:solidFill>
                <a:latin typeface="Abadi MT Condensed Extra Bold" pitchFamily="1" charset="0"/>
              </a:rPr>
              <a:t> </a:t>
            </a:r>
            <a:r>
              <a:rPr lang="fr-FR" sz="5400" i="1" dirty="0" err="1" smtClean="0">
                <a:solidFill>
                  <a:schemeClr val="accent2"/>
                </a:solidFill>
                <a:latin typeface="Abadi MT Condensed Extra Bold" pitchFamily="1" charset="0"/>
              </a:rPr>
              <a:t>Centers</a:t>
            </a:r>
            <a:r>
              <a:rPr lang="fr-FR" sz="5400" i="1" dirty="0" smtClean="0">
                <a:solidFill>
                  <a:schemeClr val="accent2"/>
                </a:solidFill>
                <a:latin typeface="Abadi MT Condensed Extra Bold" pitchFamily="1" charset="0"/>
              </a:rPr>
              <a:t> </a:t>
            </a:r>
          </a:p>
          <a:p>
            <a:pPr marL="0" indent="0">
              <a:buNone/>
            </a:pPr>
            <a:r>
              <a:rPr lang="fr-FR" sz="5400" dirty="0" smtClean="0">
                <a:solidFill>
                  <a:schemeClr val="accent2"/>
                </a:solidFill>
                <a:latin typeface="Abadi MT Condensed Extra Bold" pitchFamily="1" charset="0"/>
              </a:rPr>
              <a:t>to Encourage  </a:t>
            </a:r>
            <a:r>
              <a:rPr lang="fr-FR" sz="5400" b="1" dirty="0" smtClean="0">
                <a:solidFill>
                  <a:schemeClr val="accent2"/>
                </a:solidFill>
                <a:latin typeface="Abadi MT Condensed Extra Bold" pitchFamily="1" charset="0"/>
              </a:rPr>
              <a:t>Data Sharing</a:t>
            </a:r>
            <a:endParaRPr lang="fr-FR" sz="5400" b="1" dirty="0"/>
          </a:p>
        </p:txBody>
      </p:sp>
    </p:spTree>
    <p:extLst>
      <p:ext uri="{BB962C8B-B14F-4D97-AF65-F5344CB8AC3E}">
        <p14:creationId xmlns:p14="http://schemas.microsoft.com/office/powerpoint/2010/main" val="26902630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t>
            </a:r>
            <a:r>
              <a:rPr lang="fr-FR" dirty="0" err="1" smtClean="0"/>
              <a:t>Big</a:t>
            </a:r>
            <a:r>
              <a:rPr lang="fr-FR" dirty="0" smtClean="0"/>
              <a:t> </a:t>
            </a:r>
            <a:r>
              <a:rPr lang="fr-FR" dirty="0" smtClean="0"/>
              <a:t>data, data sharing &amp; </a:t>
            </a:r>
            <a:r>
              <a:rPr lang="fr-FR" dirty="0" smtClean="0"/>
              <a:t>open data </a:t>
            </a:r>
            <a:endParaRPr lang="fr-FR" dirty="0"/>
          </a:p>
        </p:txBody>
      </p:sp>
      <p:sp>
        <p:nvSpPr>
          <p:cNvPr id="6" name="Espace réservé du contenu 5"/>
          <p:cNvSpPr>
            <a:spLocks noGrp="1"/>
          </p:cNvSpPr>
          <p:nvPr>
            <p:ph idx="1"/>
          </p:nvPr>
        </p:nvSpPr>
        <p:spPr/>
        <p:txBody>
          <a:bodyPr/>
          <a:lstStyle/>
          <a:p>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51" y="1782585"/>
            <a:ext cx="8217949" cy="434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8301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4668"/>
            <a:ext cx="8229600" cy="1355531"/>
          </a:xfrm>
        </p:spPr>
        <p:txBody>
          <a:bodyPr/>
          <a:lstStyle/>
          <a:p>
            <a:r>
              <a:rPr lang="fr-FR" dirty="0" smtClean="0"/>
              <a:t>COMETS sur le data sharing</a:t>
            </a:r>
            <a:endParaRPr lang="fr-FR" dirty="0"/>
          </a:p>
        </p:txBody>
      </p:sp>
      <p:sp>
        <p:nvSpPr>
          <p:cNvPr id="3" name="Espace réservé du contenu 2"/>
          <p:cNvSpPr>
            <a:spLocks noGrp="1"/>
          </p:cNvSpPr>
          <p:nvPr>
            <p:ph idx="1"/>
          </p:nvPr>
        </p:nvSpPr>
        <p:spPr/>
        <p:txBody>
          <a:bodyPr>
            <a:normAutofit fontScale="77500" lnSpcReduction="20000"/>
          </a:bodyPr>
          <a:lstStyle/>
          <a:p>
            <a:pPr fontAlgn="base"/>
            <a:r>
              <a:rPr lang="fr-FR" dirty="0"/>
              <a:t>3. Les chercheurs et les personnels du monde de la recherche doivent être formés à l‘élaboration de Plan de gestion de données (</a:t>
            </a:r>
            <a:r>
              <a:rPr lang="fr-FR" i="1" dirty="0"/>
              <a:t>Data Management Plan</a:t>
            </a:r>
            <a:r>
              <a:rPr lang="fr-FR" dirty="0"/>
              <a:t>) et informés sur les </a:t>
            </a:r>
            <a:r>
              <a:rPr lang="fr-FR" i="1" dirty="0"/>
              <a:t>règles de bonnes pratiques</a:t>
            </a:r>
            <a:r>
              <a:rPr lang="fr-FR" dirty="0"/>
              <a:t> ainsi que sur les règles juridiques concernant le partage responsable de données et les risques de ré-identification des personnes;</a:t>
            </a:r>
          </a:p>
          <a:p>
            <a:pPr fontAlgn="base"/>
            <a:r>
              <a:rPr lang="fr-FR" dirty="0"/>
              <a:t>4. Les pratiques de partage de données doivent être encouragées dans les politiques de publication auprès des revues scientifiques et dans l'organisation des colloques, tant vis à vis des auteurs que des évaluateurs. Elles ne doivent pas faire l’objet d’une tarification  spéciale de la part des éditeurs scientifiques ni faire de leur part l’objet d’une exploitation ultérieure séparée ;</a:t>
            </a:r>
          </a:p>
          <a:p>
            <a:pPr fontAlgn="base"/>
            <a:r>
              <a:rPr lang="fr-FR" dirty="0"/>
              <a:t>5. Les coûts du partage des données, l'aide à la création et à la maintenance d'entrepôts de données ou de bases de données, la construction et la maintenance de plateformes multi-usages ou d’archives ouvertes doivent être pris en compte dans l'attribution de subventions et de bourses.</a:t>
            </a:r>
          </a:p>
          <a:p>
            <a:endParaRPr lang="fr-FR" dirty="0"/>
          </a:p>
        </p:txBody>
      </p:sp>
    </p:spTree>
    <p:extLst>
      <p:ext uri="{BB962C8B-B14F-4D97-AF65-F5344CB8AC3E}">
        <p14:creationId xmlns:p14="http://schemas.microsoft.com/office/powerpoint/2010/main" val="28216316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16632"/>
            <a:ext cx="7772400" cy="5472608"/>
          </a:xfrm>
        </p:spPr>
        <p:txBody>
          <a:bodyPr/>
          <a:lstStyle/>
          <a:p>
            <a:endParaRPr lang="fr-FR" dirty="0"/>
          </a:p>
        </p:txBody>
      </p:sp>
      <p:sp>
        <p:nvSpPr>
          <p:cNvPr id="3" name="Sous-titre 2"/>
          <p:cNvSpPr>
            <a:spLocks noGrp="1"/>
          </p:cNvSpPr>
          <p:nvPr>
            <p:ph type="subTitle" idx="1"/>
          </p:nvPr>
        </p:nvSpPr>
        <p:spPr>
          <a:xfrm>
            <a:off x="323528" y="5877272"/>
            <a:ext cx="8496944" cy="792088"/>
          </a:xfrm>
        </p:spPr>
        <p:txBody>
          <a:bodyPr>
            <a:normAutofit/>
          </a:bodyPr>
          <a:lstStyle/>
          <a:p>
            <a:r>
              <a:rPr lang="fr-FR" b="1" dirty="0" smtClean="0"/>
              <a:t>Protéger la vie privée dans un monde interconnecté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3"/>
            <a:ext cx="741682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603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297" y="235131"/>
            <a:ext cx="8373292" cy="1365069"/>
          </a:xfrm>
        </p:spPr>
        <p:txBody>
          <a:bodyPr/>
          <a:lstStyle/>
          <a:p>
            <a:r>
              <a:rPr lang="fr-FR" dirty="0" smtClean="0"/>
              <a:t>Recommandation 3</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pPr marL="0" indent="0">
              <a:buNone/>
            </a:pPr>
            <a:r>
              <a:rPr lang="fr-FR" sz="4000" b="1" dirty="0" smtClean="0">
                <a:latin typeface="Times New Roman" pitchFamily="18" charset="0"/>
                <a:cs typeface="Times New Roman" pitchFamily="18" charset="0"/>
              </a:rPr>
              <a:t>Respecter les données personnelles</a:t>
            </a:r>
            <a:endParaRPr lang="fr-F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62973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942" y="78376"/>
            <a:ext cx="8948057" cy="1521823"/>
          </a:xfrm>
        </p:spPr>
        <p:txBody>
          <a:bodyPr/>
          <a:lstStyle/>
          <a:p>
            <a:r>
              <a:rPr lang="fr-FR" sz="3600" dirty="0" smtClean="0"/>
              <a:t>Collecte éthique de données en matière d’enquête ?</a:t>
            </a:r>
            <a:endParaRPr lang="fr-FR" sz="3600" dirty="0"/>
          </a:p>
        </p:txBody>
      </p:sp>
      <p:sp>
        <p:nvSpPr>
          <p:cNvPr id="3" name="Espace réservé du contenu 2"/>
          <p:cNvSpPr>
            <a:spLocks noGrp="1"/>
          </p:cNvSpPr>
          <p:nvPr>
            <p:ph idx="1"/>
          </p:nvPr>
        </p:nvSpPr>
        <p:spPr>
          <a:xfrm>
            <a:off x="78377" y="1600200"/>
            <a:ext cx="8608423" cy="5114109"/>
          </a:xfrm>
        </p:spPr>
        <p:txBody>
          <a:bodyPr>
            <a:normAutofit lnSpcReduction="10000"/>
          </a:bodyPr>
          <a:lstStyle/>
          <a:p>
            <a:r>
              <a:rPr lang="fr-FR" sz="2800" b="1" dirty="0" smtClean="0">
                <a:latin typeface="+mn-lt"/>
              </a:rPr>
              <a:t>Loyale ?</a:t>
            </a:r>
          </a:p>
          <a:p>
            <a:pPr marL="0" indent="0">
              <a:buNone/>
            </a:pPr>
            <a:r>
              <a:rPr lang="fr-FR" sz="2800" dirty="0" smtClean="0">
                <a:solidFill>
                  <a:srgbClr val="3366FF"/>
                </a:solidFill>
                <a:latin typeface="+mn-lt"/>
              </a:rPr>
              <a:t>Information</a:t>
            </a:r>
            <a:r>
              <a:rPr lang="fr-FR" sz="2800" dirty="0" smtClean="0">
                <a:latin typeface="+mn-lt"/>
              </a:rPr>
              <a:t> transparente de la personne : caractère obligatoire ou non des réponses, </a:t>
            </a:r>
            <a:r>
              <a:rPr lang="fr-FR" sz="2800" dirty="0" err="1" smtClean="0">
                <a:latin typeface="+mn-lt"/>
              </a:rPr>
              <a:t>etc</a:t>
            </a:r>
            <a:endParaRPr lang="fr-FR" sz="2800" dirty="0" smtClean="0">
              <a:latin typeface="+mn-lt"/>
            </a:endParaRPr>
          </a:p>
          <a:p>
            <a:pPr marL="0" indent="0">
              <a:buNone/>
            </a:pPr>
            <a:r>
              <a:rPr lang="fr-FR" sz="2800" dirty="0">
                <a:latin typeface="+mn-lt"/>
              </a:rPr>
              <a:t>s</a:t>
            </a:r>
            <a:r>
              <a:rPr lang="fr-FR" sz="2800" dirty="0" smtClean="0">
                <a:latin typeface="+mn-lt"/>
              </a:rPr>
              <a:t>auf si </a:t>
            </a:r>
            <a:r>
              <a:rPr lang="fr-FR" sz="2800" dirty="0" smtClean="0">
                <a:solidFill>
                  <a:srgbClr val="FF0000"/>
                </a:solidFill>
                <a:latin typeface="+mn-lt"/>
              </a:rPr>
              <a:t>anonymisation à bref délai </a:t>
            </a:r>
            <a:r>
              <a:rPr lang="fr-FR" sz="2800" dirty="0" smtClean="0">
                <a:solidFill>
                  <a:schemeClr val="tx1"/>
                </a:solidFill>
                <a:latin typeface="+mn-lt"/>
              </a:rPr>
              <a:t>(art.32 IV)</a:t>
            </a:r>
          </a:p>
          <a:p>
            <a:pPr marL="0" indent="0">
              <a:buNone/>
            </a:pPr>
            <a:r>
              <a:rPr lang="fr-FR" sz="2800" dirty="0">
                <a:latin typeface="+mn-lt"/>
              </a:rPr>
              <a:t>s</a:t>
            </a:r>
            <a:r>
              <a:rPr lang="fr-FR" sz="2800" dirty="0" smtClean="0">
                <a:latin typeface="+mn-lt"/>
              </a:rPr>
              <a:t>auf si »</a:t>
            </a:r>
            <a:r>
              <a:rPr lang="fr-FR" sz="2800" dirty="0" smtClean="0">
                <a:solidFill>
                  <a:srgbClr val="FF0000"/>
                </a:solidFill>
                <a:latin typeface="+mn-lt"/>
              </a:rPr>
              <a:t>efforts disproportionnés</a:t>
            </a:r>
            <a:r>
              <a:rPr lang="fr-FR" sz="2800" dirty="0" smtClean="0">
                <a:latin typeface="+mn-lt"/>
              </a:rPr>
              <a:t> » (art.32-III)</a:t>
            </a:r>
          </a:p>
          <a:p>
            <a:pPr marL="0" indent="0">
              <a:buNone/>
            </a:pPr>
            <a:r>
              <a:rPr lang="fr-FR" sz="2800" dirty="0" smtClean="0">
                <a:solidFill>
                  <a:srgbClr val="3366FF"/>
                </a:solidFill>
                <a:latin typeface="+mn-lt"/>
              </a:rPr>
              <a:t>Accès</a:t>
            </a:r>
            <a:r>
              <a:rPr lang="fr-FR" sz="2800" dirty="0" smtClean="0">
                <a:latin typeface="+mn-lt"/>
              </a:rPr>
              <a:t> sauf si « </a:t>
            </a:r>
            <a:r>
              <a:rPr lang="fr-FR" sz="2800" dirty="0" smtClean="0">
                <a:solidFill>
                  <a:srgbClr val="FF0000"/>
                </a:solidFill>
                <a:latin typeface="+mn-lt"/>
              </a:rPr>
              <a:t>finalités de recherche scientifique </a:t>
            </a:r>
            <a:r>
              <a:rPr lang="fr-FR" sz="2800" dirty="0" smtClean="0">
                <a:latin typeface="+mn-lt"/>
              </a:rPr>
              <a:t>»(art. 39-II)</a:t>
            </a:r>
          </a:p>
          <a:p>
            <a:pPr marL="0" indent="0">
              <a:buNone/>
            </a:pPr>
            <a:r>
              <a:rPr lang="fr-FR" sz="2800" dirty="0" smtClean="0">
                <a:latin typeface="+mn-lt"/>
              </a:rPr>
              <a:t>Ou si « </a:t>
            </a:r>
            <a:r>
              <a:rPr lang="fr-FR" sz="2800" dirty="0" smtClean="0">
                <a:solidFill>
                  <a:srgbClr val="FF0000"/>
                </a:solidFill>
                <a:latin typeface="+mn-lt"/>
              </a:rPr>
              <a:t>impossibilité de trouver » </a:t>
            </a:r>
            <a:r>
              <a:rPr lang="fr-FR" sz="2800" dirty="0" smtClean="0">
                <a:latin typeface="+mn-lt"/>
              </a:rPr>
              <a:t>les personnes concernées</a:t>
            </a:r>
          </a:p>
          <a:p>
            <a:pPr marL="0" indent="0">
              <a:buNone/>
            </a:pPr>
            <a:r>
              <a:rPr lang="fr-FR" sz="2800" dirty="0" smtClean="0">
                <a:solidFill>
                  <a:srgbClr val="3366FF"/>
                </a:solidFill>
                <a:latin typeface="+mn-lt"/>
              </a:rPr>
              <a:t>Données réutilisables </a:t>
            </a:r>
            <a:r>
              <a:rPr lang="fr-FR" sz="2800" dirty="0" smtClean="0">
                <a:solidFill>
                  <a:srgbClr val="FF0000"/>
                </a:solidFill>
                <a:latin typeface="+mn-lt"/>
              </a:rPr>
              <a:t>sans o. d’Information si « fins statistiques ou scientifiques » </a:t>
            </a:r>
            <a:r>
              <a:rPr lang="fr-FR" sz="2800" dirty="0" smtClean="0">
                <a:solidFill>
                  <a:schemeClr val="tx1"/>
                </a:solidFill>
                <a:latin typeface="+mn-lt"/>
              </a:rPr>
              <a:t>(Art.32-IV) </a:t>
            </a:r>
          </a:p>
        </p:txBody>
      </p:sp>
    </p:spTree>
    <p:extLst>
      <p:ext uri="{BB962C8B-B14F-4D97-AF65-F5344CB8AC3E}">
        <p14:creationId xmlns:p14="http://schemas.microsoft.com/office/powerpoint/2010/main" val="628985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smtClean="0"/>
              <a:t>Finalités éthiques en matière de données personnelles  ?</a:t>
            </a:r>
            <a:endParaRPr lang="fr-FR" sz="4000" b="1" dirty="0"/>
          </a:p>
        </p:txBody>
      </p:sp>
      <p:sp>
        <p:nvSpPr>
          <p:cNvPr id="3" name="Espace réservé du contenu 2"/>
          <p:cNvSpPr>
            <a:spLocks noGrp="1"/>
          </p:cNvSpPr>
          <p:nvPr>
            <p:ph idx="1"/>
          </p:nvPr>
        </p:nvSpPr>
        <p:spPr>
          <a:xfrm>
            <a:off x="200297" y="1715589"/>
            <a:ext cx="8486503" cy="4946468"/>
          </a:xfrm>
        </p:spPr>
        <p:txBody>
          <a:bodyPr>
            <a:normAutofit lnSpcReduction="10000"/>
          </a:bodyPr>
          <a:lstStyle/>
          <a:p>
            <a:endParaRPr lang="fr-FR" dirty="0" smtClean="0"/>
          </a:p>
          <a:p>
            <a:r>
              <a:rPr lang="fr-FR" dirty="0" smtClean="0"/>
              <a:t>Manipulation de groupes et de personnes </a:t>
            </a:r>
            <a:r>
              <a:rPr lang="fr-FR" b="1" dirty="0" smtClean="0"/>
              <a:t>vulnérables</a:t>
            </a:r>
            <a:r>
              <a:rPr lang="fr-FR" dirty="0" smtClean="0"/>
              <a:t> (enfant, handicapés,…) </a:t>
            </a:r>
          </a:p>
          <a:p>
            <a:endParaRPr lang="fr-FR" dirty="0"/>
          </a:p>
          <a:p>
            <a:r>
              <a:rPr lang="fr-FR" dirty="0"/>
              <a:t>I</a:t>
            </a:r>
            <a:r>
              <a:rPr lang="fr-FR" dirty="0" smtClean="0"/>
              <a:t>ntrusion dans l’</a:t>
            </a:r>
            <a:r>
              <a:rPr lang="fr-FR" b="1" dirty="0" smtClean="0"/>
              <a:t>intimité</a:t>
            </a:r>
            <a:r>
              <a:rPr lang="fr-FR" dirty="0" smtClean="0"/>
              <a:t>, le libre arbitre, la décision</a:t>
            </a:r>
          </a:p>
          <a:p>
            <a:endParaRPr lang="fr-FR" dirty="0" smtClean="0"/>
          </a:p>
          <a:p>
            <a:r>
              <a:rPr lang="fr-FR" b="1" dirty="0" smtClean="0"/>
              <a:t>Détournement</a:t>
            </a:r>
            <a:r>
              <a:rPr lang="fr-FR" dirty="0" smtClean="0"/>
              <a:t> non loyal de données concernant individus ou groupements à influencer ou contrôler … (indiscrétions)</a:t>
            </a:r>
          </a:p>
          <a:p>
            <a:endParaRPr lang="fr-FR" dirty="0" smtClean="0"/>
          </a:p>
          <a:p>
            <a:r>
              <a:rPr lang="fr-FR" dirty="0" smtClean="0"/>
              <a:t>Donnée indirectement personnelles </a:t>
            </a:r>
            <a:r>
              <a:rPr lang="fr-FR" i="1" dirty="0" err="1" smtClean="0">
                <a:solidFill>
                  <a:srgbClr val="FF0000"/>
                </a:solidFill>
              </a:rPr>
              <a:t>dataminées</a:t>
            </a:r>
            <a:r>
              <a:rPr lang="fr-FR" i="1" dirty="0" smtClean="0">
                <a:solidFill>
                  <a:srgbClr val="FF0000"/>
                </a:solidFill>
              </a:rPr>
              <a:t> </a:t>
            </a:r>
            <a:r>
              <a:rPr lang="fr-FR" dirty="0" smtClean="0"/>
              <a:t> extensivement dans des données textuelles</a:t>
            </a:r>
          </a:p>
          <a:p>
            <a:endParaRPr lang="fr-FR" dirty="0" smtClean="0"/>
          </a:p>
        </p:txBody>
      </p:sp>
    </p:spTree>
    <p:extLst>
      <p:ext uri="{BB962C8B-B14F-4D97-AF65-F5344CB8AC3E}">
        <p14:creationId xmlns:p14="http://schemas.microsoft.com/office/powerpoint/2010/main" val="26299892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49829"/>
          </a:xfrm>
        </p:spPr>
        <p:txBody>
          <a:bodyPr/>
          <a:lstStyle/>
          <a:p>
            <a:r>
              <a:rPr lang="fr-FR" dirty="0" smtClean="0"/>
              <a:t>Responsabilité du chercheur</a:t>
            </a:r>
            <a:endParaRPr lang="fr-FR" dirty="0"/>
          </a:p>
        </p:txBody>
      </p:sp>
      <p:sp>
        <p:nvSpPr>
          <p:cNvPr id="3" name="Espace réservé du contenu 2"/>
          <p:cNvSpPr>
            <a:spLocks noGrp="1"/>
          </p:cNvSpPr>
          <p:nvPr>
            <p:ph idx="1"/>
          </p:nvPr>
        </p:nvSpPr>
        <p:spPr>
          <a:xfrm>
            <a:off x="95794" y="1600200"/>
            <a:ext cx="8591006" cy="5053149"/>
          </a:xfrm>
        </p:spPr>
        <p:txBody>
          <a:bodyPr>
            <a:noAutofit/>
          </a:bodyPr>
          <a:lstStyle/>
          <a:p>
            <a:r>
              <a:rPr lang="fr-FR" sz="2000" b="1" dirty="0">
                <a:latin typeface="+mn-lt"/>
              </a:rPr>
              <a:t>La sécurité </a:t>
            </a:r>
            <a:r>
              <a:rPr lang="fr-FR" sz="2000" b="1" dirty="0" smtClean="0">
                <a:latin typeface="+mn-lt"/>
              </a:rPr>
              <a:t>et confidentialité </a:t>
            </a:r>
            <a:r>
              <a:rPr lang="fr-FR" sz="2000" b="1" dirty="0">
                <a:latin typeface="+mn-lt"/>
              </a:rPr>
              <a:t>des </a:t>
            </a:r>
            <a:r>
              <a:rPr lang="fr-FR" sz="2000" b="1" dirty="0" smtClean="0">
                <a:latin typeface="+mn-lt"/>
              </a:rPr>
              <a:t>données qu’ils traitent</a:t>
            </a:r>
            <a:endParaRPr lang="fr-FR" sz="2000" b="1" dirty="0">
              <a:latin typeface="+mn-lt"/>
            </a:endParaRPr>
          </a:p>
          <a:p>
            <a:endParaRPr lang="fr-FR" sz="2000" b="1" dirty="0" smtClean="0">
              <a:latin typeface="+mn-lt"/>
            </a:endParaRPr>
          </a:p>
          <a:p>
            <a:r>
              <a:rPr lang="fr-FR" sz="2000" b="1" dirty="0" smtClean="0">
                <a:solidFill>
                  <a:srgbClr val="FF0000"/>
                </a:solidFill>
                <a:latin typeface="+mn-lt"/>
              </a:rPr>
              <a:t>La </a:t>
            </a:r>
            <a:r>
              <a:rPr lang="fr-FR" sz="2000" b="1" dirty="0">
                <a:solidFill>
                  <a:srgbClr val="FF0000"/>
                </a:solidFill>
                <a:latin typeface="+mn-lt"/>
              </a:rPr>
              <a:t>durée de conservation des informations</a:t>
            </a:r>
          </a:p>
          <a:p>
            <a:pPr marL="0" indent="0">
              <a:buNone/>
            </a:pPr>
            <a:r>
              <a:rPr lang="fr-FR" sz="2000" dirty="0">
                <a:latin typeface="+mn-lt"/>
              </a:rPr>
              <a:t>Les données personnelles </a:t>
            </a:r>
            <a:r>
              <a:rPr lang="fr-FR" sz="2000" b="1" dirty="0">
                <a:latin typeface="+mn-lt"/>
              </a:rPr>
              <a:t>ont une date de péremption</a:t>
            </a:r>
            <a:r>
              <a:rPr lang="fr-FR" sz="2000" dirty="0">
                <a:latin typeface="+mn-lt"/>
              </a:rPr>
              <a:t>. </a:t>
            </a:r>
          </a:p>
          <a:p>
            <a:pPr marL="0" indent="0">
              <a:buNone/>
            </a:pPr>
            <a:r>
              <a:rPr lang="fr-FR" sz="2000" dirty="0">
                <a:latin typeface="+mn-lt"/>
              </a:rPr>
              <a:t>Le responsable d’un fichier fixe </a:t>
            </a:r>
            <a:r>
              <a:rPr lang="fr-FR" sz="2000" b="1" dirty="0">
                <a:latin typeface="+mn-lt"/>
              </a:rPr>
              <a:t>une durée de conservation raisonnable</a:t>
            </a:r>
            <a:r>
              <a:rPr lang="fr-FR" sz="2000" dirty="0">
                <a:latin typeface="+mn-lt"/>
              </a:rPr>
              <a:t> en fonction de l’objectif du fichier. </a:t>
            </a:r>
          </a:p>
          <a:p>
            <a:pPr marL="0" indent="0">
              <a:buNone/>
            </a:pPr>
            <a:endParaRPr lang="fr-FR" sz="2000" b="1" dirty="0" smtClean="0">
              <a:latin typeface="+mn-lt"/>
            </a:endParaRPr>
          </a:p>
          <a:p>
            <a:r>
              <a:rPr lang="fr-FR" sz="2000" b="1" dirty="0" smtClean="0">
                <a:solidFill>
                  <a:srgbClr val="FF0000"/>
                </a:solidFill>
                <a:latin typeface="+mn-lt"/>
              </a:rPr>
              <a:t>La </a:t>
            </a:r>
            <a:r>
              <a:rPr lang="fr-FR" sz="2000" b="1" dirty="0">
                <a:solidFill>
                  <a:srgbClr val="FF0000"/>
                </a:solidFill>
                <a:latin typeface="+mn-lt"/>
              </a:rPr>
              <a:t>finalité des traitements</a:t>
            </a:r>
          </a:p>
          <a:p>
            <a:pPr marL="0" indent="0">
              <a:buNone/>
            </a:pPr>
            <a:r>
              <a:rPr lang="fr-FR" sz="2000" dirty="0">
                <a:latin typeface="+mn-lt"/>
              </a:rPr>
              <a:t>Un fichier doit avoir </a:t>
            </a:r>
            <a:r>
              <a:rPr lang="fr-FR" sz="2000" b="1" dirty="0">
                <a:latin typeface="+mn-lt"/>
              </a:rPr>
              <a:t>un objectif précis</a:t>
            </a:r>
            <a:r>
              <a:rPr lang="fr-FR" sz="2000" dirty="0">
                <a:latin typeface="+mn-lt"/>
              </a:rPr>
              <a:t>. </a:t>
            </a:r>
          </a:p>
          <a:p>
            <a:pPr marL="0" indent="0">
              <a:buNone/>
            </a:pPr>
            <a:r>
              <a:rPr lang="fr-FR" sz="2000" dirty="0">
                <a:latin typeface="+mn-lt"/>
              </a:rPr>
              <a:t>Les informations exploitées dans un fichier doivent être </a:t>
            </a:r>
            <a:r>
              <a:rPr lang="fr-FR" sz="2000" b="1" dirty="0">
                <a:latin typeface="+mn-lt"/>
              </a:rPr>
              <a:t>cohérentes par rapport à son objectif</a:t>
            </a:r>
            <a:r>
              <a:rPr lang="fr-FR" sz="2000" dirty="0">
                <a:latin typeface="+mn-lt"/>
              </a:rPr>
              <a:t>. </a:t>
            </a:r>
          </a:p>
          <a:p>
            <a:pPr marL="0" indent="0">
              <a:buNone/>
            </a:pPr>
            <a:r>
              <a:rPr lang="fr-FR" sz="2000" dirty="0">
                <a:latin typeface="+mn-lt"/>
              </a:rPr>
              <a:t>Les informations </a:t>
            </a:r>
            <a:r>
              <a:rPr lang="fr-FR" sz="2000" b="1" dirty="0">
                <a:latin typeface="+mn-lt"/>
              </a:rPr>
              <a:t>ne peuvent pas être réutilisées de manière incompatible avec la finalité </a:t>
            </a:r>
            <a:r>
              <a:rPr lang="fr-FR" sz="2000" dirty="0">
                <a:latin typeface="+mn-lt"/>
              </a:rPr>
              <a:t>pour laquelle elles ont été collectées.</a:t>
            </a:r>
            <a:r>
              <a:rPr lang="fr-FR" sz="1600" dirty="0">
                <a:latin typeface="+mn-lt"/>
              </a:rPr>
              <a:t>  </a:t>
            </a:r>
          </a:p>
        </p:txBody>
      </p:sp>
    </p:spTree>
    <p:extLst>
      <p:ext uri="{BB962C8B-B14F-4D97-AF65-F5344CB8AC3E}">
        <p14:creationId xmlns:p14="http://schemas.microsoft.com/office/powerpoint/2010/main" val="11485757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Loi Informatique et libertés 1978</a:t>
            </a:r>
            <a:endParaRPr lang="fr-FR" dirty="0"/>
          </a:p>
        </p:txBody>
      </p:sp>
      <p:sp>
        <p:nvSpPr>
          <p:cNvPr id="3" name="Espace réservé du contenu 2"/>
          <p:cNvSpPr>
            <a:spLocks noGrp="1"/>
          </p:cNvSpPr>
          <p:nvPr>
            <p:ph idx="1"/>
          </p:nvPr>
        </p:nvSpPr>
        <p:spPr/>
        <p:txBody>
          <a:bodyPr>
            <a:normAutofit/>
          </a:bodyPr>
          <a:lstStyle/>
          <a:p>
            <a:r>
              <a:rPr lang="fr-FR" sz="2800" dirty="0" smtClean="0"/>
              <a:t>art 16 « </a:t>
            </a:r>
            <a:r>
              <a:rPr lang="fr-FR" sz="2800" dirty="0">
                <a:solidFill>
                  <a:srgbClr val="FF0000"/>
                </a:solidFill>
              </a:rPr>
              <a:t>la </a:t>
            </a:r>
            <a:r>
              <a:rPr lang="fr-FR" sz="2800" dirty="0" err="1">
                <a:solidFill>
                  <a:srgbClr val="FF0000"/>
                </a:solidFill>
              </a:rPr>
              <a:t>durée</a:t>
            </a:r>
            <a:r>
              <a:rPr lang="fr-FR" sz="2800" dirty="0">
                <a:solidFill>
                  <a:srgbClr val="FF0000"/>
                </a:solidFill>
              </a:rPr>
              <a:t> de conservation des </a:t>
            </a:r>
            <a:r>
              <a:rPr lang="fr-FR" sz="2800" dirty="0" err="1">
                <a:solidFill>
                  <a:srgbClr val="FF0000"/>
                </a:solidFill>
              </a:rPr>
              <a:t>données</a:t>
            </a:r>
            <a:r>
              <a:rPr lang="fr-FR" sz="2800" dirty="0">
                <a:solidFill>
                  <a:srgbClr val="FF0000"/>
                </a:solidFill>
              </a:rPr>
              <a:t> ne pourra pas </a:t>
            </a:r>
            <a:r>
              <a:rPr lang="fr-FR" sz="2800" dirty="0" err="1">
                <a:solidFill>
                  <a:srgbClr val="FF0000"/>
                </a:solidFill>
              </a:rPr>
              <a:t>excéder</a:t>
            </a:r>
            <a:r>
              <a:rPr lang="fr-FR" sz="2800" dirty="0">
                <a:solidFill>
                  <a:srgbClr val="FF0000"/>
                </a:solidFill>
              </a:rPr>
              <a:t> la </a:t>
            </a:r>
            <a:r>
              <a:rPr lang="fr-FR" sz="2800" dirty="0" err="1">
                <a:solidFill>
                  <a:srgbClr val="FF0000"/>
                </a:solidFill>
              </a:rPr>
              <a:t>durée</a:t>
            </a:r>
            <a:r>
              <a:rPr lang="fr-FR" sz="2800" dirty="0">
                <a:solidFill>
                  <a:srgbClr val="FF0000"/>
                </a:solidFill>
              </a:rPr>
              <a:t> </a:t>
            </a:r>
            <a:r>
              <a:rPr lang="fr-FR" sz="2800" dirty="0" err="1">
                <a:solidFill>
                  <a:srgbClr val="FF0000"/>
                </a:solidFill>
              </a:rPr>
              <a:t>nécessaire</a:t>
            </a:r>
            <a:r>
              <a:rPr lang="fr-FR" sz="2800" dirty="0">
                <a:solidFill>
                  <a:srgbClr val="FF0000"/>
                </a:solidFill>
              </a:rPr>
              <a:t> aux </a:t>
            </a:r>
            <a:r>
              <a:rPr lang="fr-FR" sz="2800" dirty="0" err="1">
                <a:solidFill>
                  <a:srgbClr val="FF0000"/>
                </a:solidFill>
              </a:rPr>
              <a:t>finalités</a:t>
            </a:r>
            <a:r>
              <a:rPr lang="fr-FR" sz="2800" dirty="0">
                <a:solidFill>
                  <a:srgbClr val="FF0000"/>
                </a:solidFill>
              </a:rPr>
              <a:t> pour lesquelles les </a:t>
            </a:r>
            <a:r>
              <a:rPr lang="fr-FR" sz="2800" dirty="0" err="1">
                <a:solidFill>
                  <a:srgbClr val="FF0000"/>
                </a:solidFill>
              </a:rPr>
              <a:t>données</a:t>
            </a:r>
            <a:r>
              <a:rPr lang="fr-FR" sz="2800" dirty="0">
                <a:solidFill>
                  <a:srgbClr val="FF0000"/>
                </a:solidFill>
              </a:rPr>
              <a:t> ont </a:t>
            </a:r>
            <a:r>
              <a:rPr lang="fr-FR" sz="2800" dirty="0" err="1">
                <a:solidFill>
                  <a:srgbClr val="FF0000"/>
                </a:solidFill>
              </a:rPr>
              <a:t>éte</a:t>
            </a:r>
            <a:r>
              <a:rPr lang="fr-FR" sz="2800" dirty="0">
                <a:solidFill>
                  <a:srgbClr val="FF0000"/>
                </a:solidFill>
              </a:rPr>
              <a:t>́ </a:t>
            </a:r>
            <a:r>
              <a:rPr lang="fr-FR" sz="2800" dirty="0" err="1">
                <a:solidFill>
                  <a:srgbClr val="FF0000"/>
                </a:solidFill>
              </a:rPr>
              <a:t>collectées</a:t>
            </a:r>
            <a:r>
              <a:rPr lang="fr-FR" sz="2800" dirty="0">
                <a:solidFill>
                  <a:srgbClr val="FF0000"/>
                </a:solidFill>
              </a:rPr>
              <a:t> </a:t>
            </a:r>
            <a:r>
              <a:rPr lang="fr-FR" sz="2800" dirty="0" smtClean="0"/>
              <a:t>» </a:t>
            </a:r>
          </a:p>
          <a:p>
            <a:r>
              <a:rPr lang="fr-FR" sz="2800" dirty="0" smtClean="0"/>
              <a:t>art. 40 … demander </a:t>
            </a:r>
            <a:r>
              <a:rPr lang="fr-FR" sz="2800" dirty="0"/>
              <a:t>« </a:t>
            </a:r>
            <a:r>
              <a:rPr lang="fr-FR" sz="2800" dirty="0">
                <a:solidFill>
                  <a:srgbClr val="FF0000"/>
                </a:solidFill>
              </a:rPr>
              <a:t>l’effacement, donc le </a:t>
            </a:r>
            <a:r>
              <a:rPr lang="fr-FR" sz="2800" dirty="0" err="1">
                <a:solidFill>
                  <a:srgbClr val="FF0000"/>
                </a:solidFill>
              </a:rPr>
              <a:t>déréférencement</a:t>
            </a:r>
            <a:r>
              <a:rPr lang="fr-FR" sz="2800" dirty="0">
                <a:solidFill>
                  <a:srgbClr val="FF0000"/>
                </a:solidFill>
              </a:rPr>
              <a:t>, de ses </a:t>
            </a:r>
            <a:r>
              <a:rPr lang="fr-FR" sz="2800" dirty="0" err="1">
                <a:solidFill>
                  <a:srgbClr val="FF0000"/>
                </a:solidFill>
              </a:rPr>
              <a:t>données</a:t>
            </a:r>
            <a:r>
              <a:rPr lang="fr-FR" sz="2800" dirty="0">
                <a:solidFill>
                  <a:srgbClr val="FF0000"/>
                </a:solidFill>
              </a:rPr>
              <a:t> </a:t>
            </a:r>
            <a:r>
              <a:rPr lang="fr-FR" sz="2800" dirty="0" err="1">
                <a:solidFill>
                  <a:srgbClr val="FF0000"/>
                </a:solidFill>
              </a:rPr>
              <a:t>dès</a:t>
            </a:r>
            <a:r>
              <a:rPr lang="fr-FR" sz="2800" dirty="0">
                <a:solidFill>
                  <a:srgbClr val="FF0000"/>
                </a:solidFill>
              </a:rPr>
              <a:t> lors qu’elles seraient inexactes, </a:t>
            </a:r>
            <a:r>
              <a:rPr lang="fr-FR" sz="2800" dirty="0" err="1">
                <a:solidFill>
                  <a:srgbClr val="FF0000"/>
                </a:solidFill>
              </a:rPr>
              <a:t>incomplètes</a:t>
            </a:r>
            <a:r>
              <a:rPr lang="fr-FR" sz="2800" dirty="0">
                <a:solidFill>
                  <a:srgbClr val="FF0000"/>
                </a:solidFill>
              </a:rPr>
              <a:t>, </a:t>
            </a:r>
            <a:r>
              <a:rPr lang="fr-FR" sz="2800" dirty="0" err="1">
                <a:solidFill>
                  <a:srgbClr val="FF0000"/>
                </a:solidFill>
              </a:rPr>
              <a:t>équivoques</a:t>
            </a:r>
            <a:r>
              <a:rPr lang="fr-FR" sz="2800" dirty="0">
                <a:solidFill>
                  <a:srgbClr val="FF0000"/>
                </a:solidFill>
              </a:rPr>
              <a:t>, </a:t>
            </a:r>
            <a:r>
              <a:rPr lang="fr-FR" sz="2800" dirty="0" err="1">
                <a:solidFill>
                  <a:srgbClr val="FF0000"/>
                </a:solidFill>
              </a:rPr>
              <a:t>périmées</a:t>
            </a:r>
            <a:r>
              <a:rPr lang="fr-FR" sz="2800" dirty="0">
                <a:solidFill>
                  <a:srgbClr val="FF0000"/>
                </a:solidFill>
              </a:rPr>
              <a:t> ou dont la collecte, l’utilisation, la communication ou la conservation est interdite </a:t>
            </a:r>
            <a:r>
              <a:rPr lang="fr-FR" sz="2800" dirty="0" smtClean="0">
                <a:solidFill>
                  <a:srgbClr val="FF0000"/>
                </a:solidFill>
              </a:rPr>
              <a:t>» </a:t>
            </a:r>
          </a:p>
          <a:p>
            <a:endParaRPr lang="fr-FR" dirty="0"/>
          </a:p>
        </p:txBody>
      </p:sp>
    </p:spTree>
    <p:extLst>
      <p:ext uri="{BB962C8B-B14F-4D97-AF65-F5344CB8AC3E}">
        <p14:creationId xmlns:p14="http://schemas.microsoft.com/office/powerpoint/2010/main" val="4854120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Arrêt </a:t>
            </a:r>
            <a:r>
              <a:rPr lang="fr-FR" dirty="0"/>
              <a:t>G</a:t>
            </a:r>
            <a:r>
              <a:rPr lang="fr-FR" dirty="0" smtClean="0"/>
              <a:t>oogle Spain, CJE, 13 mai 2014</a:t>
            </a:r>
            <a:endParaRPr lang="fr-FR" dirty="0"/>
          </a:p>
        </p:txBody>
      </p:sp>
      <p:sp>
        <p:nvSpPr>
          <p:cNvPr id="3" name="Espace réservé du contenu 2"/>
          <p:cNvSpPr>
            <a:spLocks noGrp="1"/>
          </p:cNvSpPr>
          <p:nvPr>
            <p:ph idx="1"/>
          </p:nvPr>
        </p:nvSpPr>
        <p:spPr/>
        <p:txBody>
          <a:bodyPr>
            <a:noAutofit/>
          </a:bodyPr>
          <a:lstStyle/>
          <a:p>
            <a:pPr marL="0" indent="0">
              <a:buNone/>
            </a:pPr>
            <a:r>
              <a:rPr lang="fr-FR" sz="3600" dirty="0" smtClean="0">
                <a:solidFill>
                  <a:srgbClr val="FF0000"/>
                </a:solidFill>
                <a:latin typeface="+mn-lt"/>
              </a:rPr>
              <a:t>Argument de Gonzales </a:t>
            </a:r>
            <a:r>
              <a:rPr lang="fr-FR" sz="3600" dirty="0" smtClean="0">
                <a:latin typeface="+mn-lt"/>
              </a:rPr>
              <a:t>:</a:t>
            </a:r>
          </a:p>
          <a:p>
            <a:pPr marL="0" indent="0">
              <a:buNone/>
            </a:pPr>
            <a:r>
              <a:rPr lang="fr-FR" sz="3600" dirty="0" smtClean="0">
                <a:latin typeface="+mn-lt"/>
              </a:rPr>
              <a:t> Quand on donne son nom sur la barre du moteur de recherche  Google, référencement d’une vente immobilière à la suite d’une saisie effectuée en 1998 </a:t>
            </a:r>
          </a:p>
          <a:p>
            <a:pPr marL="0" indent="0">
              <a:buNone/>
            </a:pPr>
            <a:r>
              <a:rPr lang="fr-FR" sz="3600" dirty="0">
                <a:solidFill>
                  <a:srgbClr val="FF0000"/>
                </a:solidFill>
                <a:latin typeface="+mn-lt"/>
              </a:rPr>
              <a:t>D</a:t>
            </a:r>
            <a:r>
              <a:rPr lang="fr-FR" sz="3600" dirty="0" smtClean="0">
                <a:solidFill>
                  <a:srgbClr val="FF0000"/>
                </a:solidFill>
                <a:latin typeface="+mn-lt"/>
              </a:rPr>
              <a:t>emande: </a:t>
            </a:r>
            <a:r>
              <a:rPr lang="fr-FR" sz="3600" dirty="0" smtClean="0">
                <a:latin typeface="+mn-lt"/>
              </a:rPr>
              <a:t>l’éditeur devrait supprimer ou protéger ces informations</a:t>
            </a:r>
            <a:endParaRPr lang="fr-FR" sz="3600" dirty="0">
              <a:latin typeface="+mn-lt"/>
            </a:endParaRPr>
          </a:p>
        </p:txBody>
      </p:sp>
    </p:spTree>
    <p:extLst>
      <p:ext uri="{BB962C8B-B14F-4D97-AF65-F5344CB8AC3E}">
        <p14:creationId xmlns:p14="http://schemas.microsoft.com/office/powerpoint/2010/main" val="193837005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983" y="69669"/>
            <a:ext cx="8930640" cy="1314993"/>
          </a:xfrm>
        </p:spPr>
        <p:txBody>
          <a:bodyPr>
            <a:normAutofit fontScale="90000"/>
          </a:bodyPr>
          <a:lstStyle/>
          <a:p>
            <a:r>
              <a:rPr lang="fr-FR" dirty="0" smtClean="0"/>
              <a:t>Une définition nouvelle du traitement?</a:t>
            </a:r>
            <a:endParaRPr lang="fr-FR" dirty="0"/>
          </a:p>
        </p:txBody>
      </p:sp>
      <p:sp>
        <p:nvSpPr>
          <p:cNvPr id="3" name="Espace réservé du contenu 2"/>
          <p:cNvSpPr>
            <a:spLocks noGrp="1"/>
          </p:cNvSpPr>
          <p:nvPr>
            <p:ph idx="1"/>
          </p:nvPr>
        </p:nvSpPr>
        <p:spPr>
          <a:xfrm>
            <a:off x="69669" y="1463040"/>
            <a:ext cx="8617131" cy="5268686"/>
          </a:xfrm>
        </p:spPr>
        <p:txBody>
          <a:bodyPr>
            <a:noAutofit/>
          </a:bodyPr>
          <a:lstStyle/>
          <a:p>
            <a:r>
              <a:rPr lang="fr-FR" sz="2800" dirty="0">
                <a:latin typeface="+mn-lt"/>
              </a:rPr>
              <a:t>la Cour du Luxembourg estime que </a:t>
            </a:r>
            <a:r>
              <a:rPr lang="fr-FR" sz="2800" dirty="0" smtClean="0">
                <a:latin typeface="+mn-lt"/>
              </a:rPr>
              <a:t>en recherchant « </a:t>
            </a:r>
            <a:r>
              <a:rPr lang="fr-FR" sz="2800" dirty="0" smtClean="0">
                <a:solidFill>
                  <a:srgbClr val="FF0000"/>
                </a:solidFill>
                <a:latin typeface="+mn-lt"/>
              </a:rPr>
              <a:t>de </a:t>
            </a:r>
            <a:r>
              <a:rPr lang="fr-FR" sz="2800" dirty="0" err="1">
                <a:solidFill>
                  <a:srgbClr val="FF0000"/>
                </a:solidFill>
                <a:latin typeface="+mn-lt"/>
              </a:rPr>
              <a:t>manière</a:t>
            </a:r>
            <a:r>
              <a:rPr lang="fr-FR" sz="2800" dirty="0">
                <a:solidFill>
                  <a:srgbClr val="FF0000"/>
                </a:solidFill>
                <a:latin typeface="+mn-lt"/>
              </a:rPr>
              <a:t> </a:t>
            </a:r>
            <a:r>
              <a:rPr lang="fr-FR" sz="2800" dirty="0" err="1">
                <a:solidFill>
                  <a:srgbClr val="FF0000"/>
                </a:solidFill>
                <a:latin typeface="+mn-lt"/>
              </a:rPr>
              <a:t>automatisée</a:t>
            </a:r>
            <a:r>
              <a:rPr lang="fr-FR" sz="2800" dirty="0">
                <a:solidFill>
                  <a:srgbClr val="FF0000"/>
                </a:solidFill>
                <a:latin typeface="+mn-lt"/>
              </a:rPr>
              <a:t>, constante et </a:t>
            </a:r>
            <a:r>
              <a:rPr lang="fr-FR" sz="2800" dirty="0" err="1">
                <a:solidFill>
                  <a:srgbClr val="FF0000"/>
                </a:solidFill>
                <a:latin typeface="+mn-lt"/>
              </a:rPr>
              <a:t>systématique</a:t>
            </a:r>
            <a:r>
              <a:rPr lang="fr-FR" sz="2800" dirty="0">
                <a:solidFill>
                  <a:srgbClr val="FF0000"/>
                </a:solidFill>
                <a:latin typeface="+mn-lt"/>
              </a:rPr>
              <a:t> des informations </a:t>
            </a:r>
            <a:r>
              <a:rPr lang="fr-FR" sz="2800" dirty="0" err="1">
                <a:solidFill>
                  <a:srgbClr val="FF0000"/>
                </a:solidFill>
                <a:latin typeface="+mn-lt"/>
              </a:rPr>
              <a:t>publiées</a:t>
            </a:r>
            <a:r>
              <a:rPr lang="fr-FR" sz="2800" dirty="0">
                <a:solidFill>
                  <a:srgbClr val="FF0000"/>
                </a:solidFill>
                <a:latin typeface="+mn-lt"/>
              </a:rPr>
              <a:t> sur internet, l’exploitant d’un moteur de recherche </a:t>
            </a:r>
            <a:r>
              <a:rPr lang="fr-FR" sz="2800" dirty="0" err="1">
                <a:solidFill>
                  <a:srgbClr val="FF0000"/>
                </a:solidFill>
                <a:latin typeface="+mn-lt"/>
              </a:rPr>
              <a:t>procède</a:t>
            </a:r>
            <a:r>
              <a:rPr lang="fr-FR" sz="2800" dirty="0">
                <a:solidFill>
                  <a:srgbClr val="FF0000"/>
                </a:solidFill>
                <a:latin typeface="+mn-lt"/>
              </a:rPr>
              <a:t> à une collectes des </a:t>
            </a:r>
            <a:r>
              <a:rPr lang="fr-FR" sz="2800" dirty="0" err="1">
                <a:solidFill>
                  <a:srgbClr val="FF0000"/>
                </a:solidFill>
                <a:latin typeface="+mn-lt"/>
              </a:rPr>
              <a:t>données</a:t>
            </a:r>
            <a:r>
              <a:rPr lang="fr-FR" sz="2800" dirty="0">
                <a:solidFill>
                  <a:srgbClr val="FF0000"/>
                </a:solidFill>
                <a:latin typeface="+mn-lt"/>
              </a:rPr>
              <a:t> au sens de la Directive </a:t>
            </a:r>
            <a:r>
              <a:rPr lang="fr-FR" sz="2800" dirty="0" smtClean="0">
                <a:solidFill>
                  <a:srgbClr val="FF0000"/>
                </a:solidFill>
                <a:latin typeface="+mn-lt"/>
              </a:rPr>
              <a:t>»</a:t>
            </a:r>
            <a:r>
              <a:rPr lang="fr-FR" sz="2800" dirty="0" smtClean="0">
                <a:latin typeface="+mn-lt"/>
              </a:rPr>
              <a:t>. </a:t>
            </a:r>
          </a:p>
          <a:p>
            <a:r>
              <a:rPr lang="fr-FR" sz="2800" dirty="0" smtClean="0">
                <a:latin typeface="+mn-lt"/>
              </a:rPr>
              <a:t>Dans </a:t>
            </a:r>
            <a:r>
              <a:rPr lang="fr-FR" sz="2800" dirty="0">
                <a:latin typeface="+mn-lt"/>
              </a:rPr>
              <a:t>la mesure ou celui ci « </a:t>
            </a:r>
            <a:r>
              <a:rPr lang="fr-FR" sz="2800" dirty="0">
                <a:solidFill>
                  <a:srgbClr val="FF0000"/>
                </a:solidFill>
                <a:latin typeface="+mn-lt"/>
              </a:rPr>
              <a:t>extrait, enregistre, et organise les dites </a:t>
            </a:r>
            <a:r>
              <a:rPr lang="fr-FR" sz="2800" dirty="0" err="1">
                <a:solidFill>
                  <a:srgbClr val="FF0000"/>
                </a:solidFill>
                <a:latin typeface="+mn-lt"/>
              </a:rPr>
              <a:t>données</a:t>
            </a:r>
            <a:r>
              <a:rPr lang="fr-FR" sz="2800" dirty="0">
                <a:solidFill>
                  <a:srgbClr val="FF0000"/>
                </a:solidFill>
                <a:latin typeface="+mn-lt"/>
              </a:rPr>
              <a:t> avant de les conserver voir de les communiquer et de les mettre à disposition </a:t>
            </a:r>
            <a:r>
              <a:rPr lang="fr-FR" sz="2800" dirty="0" smtClean="0">
                <a:solidFill>
                  <a:srgbClr val="FF0000"/>
                </a:solidFill>
                <a:latin typeface="+mn-lt"/>
              </a:rPr>
              <a:t>»</a:t>
            </a:r>
            <a:r>
              <a:rPr lang="fr-FR" sz="2800" dirty="0" smtClean="0">
                <a:latin typeface="+mn-lt"/>
              </a:rPr>
              <a:t>, </a:t>
            </a:r>
            <a:r>
              <a:rPr lang="fr-FR" sz="2800" dirty="0">
                <a:latin typeface="+mn-lt"/>
              </a:rPr>
              <a:t>la qualification de traitement pourra </a:t>
            </a:r>
            <a:r>
              <a:rPr lang="fr-FR" sz="2800" dirty="0" err="1">
                <a:latin typeface="+mn-lt"/>
              </a:rPr>
              <a:t>être</a:t>
            </a:r>
            <a:r>
              <a:rPr lang="fr-FR" sz="2800" dirty="0">
                <a:latin typeface="+mn-lt"/>
              </a:rPr>
              <a:t> retenue. </a:t>
            </a:r>
            <a:endParaRPr lang="fr-FR" sz="2800" dirty="0" smtClean="0">
              <a:latin typeface="+mn-lt"/>
            </a:endParaRPr>
          </a:p>
          <a:p>
            <a:pPr marL="0" indent="0">
              <a:buNone/>
            </a:pPr>
            <a:endParaRPr lang="fr-FR" sz="2800" dirty="0"/>
          </a:p>
        </p:txBody>
      </p:sp>
    </p:spTree>
    <p:extLst>
      <p:ext uri="{BB962C8B-B14F-4D97-AF65-F5344CB8AC3E}">
        <p14:creationId xmlns:p14="http://schemas.microsoft.com/office/powerpoint/2010/main" val="406188061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086" y="126592"/>
            <a:ext cx="8229600" cy="1197949"/>
          </a:xfrm>
        </p:spPr>
        <p:txBody>
          <a:bodyPr>
            <a:normAutofit fontScale="90000"/>
          </a:bodyPr>
          <a:lstStyle/>
          <a:p>
            <a:r>
              <a:rPr lang="fr-FR" dirty="0" smtClean="0"/>
              <a:t>Quels nouveaux principes?</a:t>
            </a:r>
            <a:endParaRPr lang="fr-FR" dirty="0"/>
          </a:p>
        </p:txBody>
      </p:sp>
      <p:sp>
        <p:nvSpPr>
          <p:cNvPr id="3" name="Espace réservé du contenu 2"/>
          <p:cNvSpPr>
            <a:spLocks noGrp="1"/>
          </p:cNvSpPr>
          <p:nvPr>
            <p:ph idx="1"/>
          </p:nvPr>
        </p:nvSpPr>
        <p:spPr>
          <a:xfrm>
            <a:off x="87086" y="1472587"/>
            <a:ext cx="9056914" cy="5385413"/>
          </a:xfrm>
        </p:spPr>
        <p:txBody>
          <a:bodyPr>
            <a:normAutofit fontScale="25000" lnSpcReduction="20000"/>
          </a:bodyPr>
          <a:lstStyle/>
          <a:p>
            <a:pPr marL="0" indent="0">
              <a:buNone/>
            </a:pPr>
            <a:endParaRPr lang="fr-FR" dirty="0"/>
          </a:p>
          <a:p>
            <a:r>
              <a:rPr lang="fr-FR" sz="11200" u="sng" dirty="0" smtClean="0">
                <a:latin typeface="+mn-lt"/>
              </a:rPr>
              <a:t>Directive européenne 95/46/CE 1995 </a:t>
            </a:r>
            <a:r>
              <a:rPr lang="fr-FR" sz="11200" dirty="0" smtClean="0">
                <a:latin typeface="+mn-lt"/>
              </a:rPr>
              <a:t>: droit de rectification &amp; surtout droit à l’oubli et au </a:t>
            </a:r>
            <a:r>
              <a:rPr lang="fr-FR" sz="11200" dirty="0" err="1" smtClean="0">
                <a:latin typeface="+mn-lt"/>
              </a:rPr>
              <a:t>déréferencement</a:t>
            </a:r>
            <a:endParaRPr lang="fr-FR" sz="11200" dirty="0" smtClean="0">
              <a:latin typeface="+mn-lt"/>
            </a:endParaRPr>
          </a:p>
          <a:p>
            <a:r>
              <a:rPr lang="fr-FR" sz="11200" u="sng" dirty="0">
                <a:latin typeface="+mn-lt"/>
              </a:rPr>
              <a:t>P</a:t>
            </a:r>
            <a:r>
              <a:rPr lang="fr-FR" sz="11200" u="sng" dirty="0" smtClean="0">
                <a:latin typeface="+mn-lt"/>
              </a:rPr>
              <a:t>rojet de règlement européen Protection des PP à l’égard du traitement des données à caractère personnel </a:t>
            </a:r>
            <a:r>
              <a:rPr lang="fr-FR" sz="11200" dirty="0" smtClean="0">
                <a:latin typeface="+mn-lt"/>
              </a:rPr>
              <a:t>et …(2012/0011)</a:t>
            </a:r>
          </a:p>
          <a:p>
            <a:pPr lvl="1"/>
            <a:r>
              <a:rPr lang="fr-FR" sz="11200" i="1" dirty="0" smtClean="0">
                <a:latin typeface="+mn-lt"/>
              </a:rPr>
              <a:t>Renverser la </a:t>
            </a:r>
            <a:r>
              <a:rPr lang="fr-FR" sz="11200" i="1" dirty="0">
                <a:latin typeface="+mn-lt"/>
              </a:rPr>
              <a:t>charge de la </a:t>
            </a:r>
            <a:r>
              <a:rPr lang="fr-FR" sz="11200" i="1" dirty="0">
                <a:solidFill>
                  <a:srgbClr val="FF0000"/>
                </a:solidFill>
                <a:latin typeface="+mn-lt"/>
              </a:rPr>
              <a:t>preuve</a:t>
            </a:r>
            <a:r>
              <a:rPr lang="fr-FR" sz="11200" i="1" dirty="0">
                <a:latin typeface="+mn-lt"/>
              </a:rPr>
              <a:t> sur l’entreprise revient à favoriser les internautes et à </a:t>
            </a:r>
            <a:r>
              <a:rPr lang="fr-FR" sz="11200" i="1" dirty="0" err="1">
                <a:latin typeface="+mn-lt"/>
              </a:rPr>
              <a:t>étendre</a:t>
            </a:r>
            <a:r>
              <a:rPr lang="fr-FR" sz="11200" i="1" dirty="0">
                <a:latin typeface="+mn-lt"/>
              </a:rPr>
              <a:t> leurs droits dans l’univers </a:t>
            </a:r>
            <a:r>
              <a:rPr lang="fr-FR" sz="11200" i="1" dirty="0" err="1" smtClean="0">
                <a:latin typeface="+mn-lt"/>
              </a:rPr>
              <a:t>numérique</a:t>
            </a:r>
            <a:endParaRPr lang="fr-FR" sz="11200" i="1" dirty="0" smtClean="0">
              <a:latin typeface="+mn-lt"/>
            </a:endParaRPr>
          </a:p>
          <a:p>
            <a:pPr lvl="1"/>
            <a:r>
              <a:rPr lang="fr-FR" sz="11200" i="1" dirty="0" smtClean="0">
                <a:latin typeface="+mn-lt"/>
              </a:rPr>
              <a:t>Obliger l’entreprise à </a:t>
            </a:r>
            <a:r>
              <a:rPr lang="fr-FR" sz="11200" i="1" dirty="0">
                <a:solidFill>
                  <a:srgbClr val="FF0000"/>
                </a:solidFill>
                <a:latin typeface="+mn-lt"/>
              </a:rPr>
              <a:t>informer </a:t>
            </a:r>
            <a:r>
              <a:rPr lang="fr-FR" sz="11200" i="1" dirty="0">
                <a:latin typeface="+mn-lt"/>
              </a:rPr>
              <a:t>les tiers. </a:t>
            </a:r>
          </a:p>
          <a:p>
            <a:r>
              <a:rPr lang="fr-FR" sz="11200" dirty="0" smtClean="0">
                <a:solidFill>
                  <a:srgbClr val="FF0000"/>
                </a:solidFill>
                <a:latin typeface="+mn-lt"/>
              </a:rPr>
              <a:t>Droit à la monétisation/patrimonialisation de ses données?? </a:t>
            </a:r>
          </a:p>
          <a:p>
            <a:r>
              <a:rPr lang="fr-FR" sz="8000" dirty="0">
                <a:solidFill>
                  <a:srgbClr val="FF0000"/>
                </a:solidFill>
                <a:latin typeface="+mn-lt"/>
              </a:rPr>
              <a:t>R</a:t>
            </a:r>
            <a:r>
              <a:rPr lang="fr-FR" sz="8000" dirty="0" smtClean="0">
                <a:solidFill>
                  <a:srgbClr val="FF0000"/>
                </a:solidFill>
                <a:latin typeface="+mn-lt"/>
              </a:rPr>
              <a:t>evente volontaire des données via DATA COUP </a:t>
            </a:r>
            <a:r>
              <a:rPr lang="fr-FR" sz="8000" dirty="0" smtClean="0">
                <a:solidFill>
                  <a:schemeClr val="tx1"/>
                </a:solidFill>
                <a:latin typeface="+mn-lt"/>
              </a:rPr>
              <a:t>( $ 8) </a:t>
            </a:r>
            <a:endParaRPr lang="fr-FR" sz="8000" dirty="0">
              <a:solidFill>
                <a:schemeClr val="tx1"/>
              </a:solidFill>
              <a:latin typeface="+mn-lt"/>
            </a:endParaRPr>
          </a:p>
        </p:txBody>
      </p:sp>
    </p:spTree>
    <p:extLst>
      <p:ext uri="{BB962C8B-B14F-4D97-AF65-F5344CB8AC3E}">
        <p14:creationId xmlns:p14="http://schemas.microsoft.com/office/powerpoint/2010/main" val="1422826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02923"/>
            <a:ext cx="8496944" cy="2050555"/>
          </a:xfrm>
        </p:spPr>
        <p:txBody>
          <a:bodyPr>
            <a:noAutofit/>
          </a:bodyPr>
          <a:lstStyle/>
          <a:p>
            <a:r>
              <a:rPr lang="fr-FR" sz="4000" dirty="0" smtClean="0">
                <a:solidFill>
                  <a:srgbClr val="3366FF"/>
                </a:solidFill>
                <a:latin typeface="+mn-lt"/>
              </a:rPr>
              <a:t>La </a:t>
            </a:r>
            <a:r>
              <a:rPr lang="fr-FR" sz="4000" dirty="0">
                <a:solidFill>
                  <a:srgbClr val="3366FF"/>
                </a:solidFill>
                <a:latin typeface="+mn-lt"/>
              </a:rPr>
              <a:t>vie privée dans un réseau de corpus interconnectés, réutilisés, agrégés</a:t>
            </a:r>
          </a:p>
          <a:p>
            <a:endParaRPr lang="fr-FR" sz="4000" b="1" dirty="0" smtClean="0">
              <a:solidFill>
                <a:srgbClr val="3366FF"/>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89" y="2772910"/>
            <a:ext cx="7416824" cy="382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8466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43257" cy="1419498"/>
          </a:xfrm>
        </p:spPr>
        <p:txBody>
          <a:bodyPr/>
          <a:lstStyle/>
          <a:p>
            <a:r>
              <a:rPr lang="fr-FR" sz="3600" dirty="0"/>
              <a:t>R</a:t>
            </a:r>
            <a:r>
              <a:rPr lang="fr-FR" sz="3600" dirty="0" smtClean="0"/>
              <a:t>ecommandation de la CERNA </a:t>
            </a:r>
            <a:br>
              <a:rPr lang="fr-FR" sz="3600" dirty="0" smtClean="0"/>
            </a:br>
            <a:r>
              <a:rPr lang="fr-FR" sz="3600" dirty="0" smtClean="0"/>
              <a:t>sur les données (en cours)</a:t>
            </a:r>
            <a:endParaRPr lang="fr-FR" sz="3600" dirty="0"/>
          </a:p>
        </p:txBody>
      </p:sp>
      <p:sp>
        <p:nvSpPr>
          <p:cNvPr id="3" name="Espace réservé du contenu 2"/>
          <p:cNvSpPr>
            <a:spLocks noGrp="1"/>
          </p:cNvSpPr>
          <p:nvPr>
            <p:ph idx="1"/>
          </p:nvPr>
        </p:nvSpPr>
        <p:spPr>
          <a:xfrm>
            <a:off x="0" y="1600200"/>
            <a:ext cx="8686800" cy="5166360"/>
          </a:xfrm>
        </p:spPr>
        <p:txBody>
          <a:bodyPr/>
          <a:lstStyle/>
          <a:p>
            <a:r>
              <a:rPr lang="fr-FR" dirty="0" smtClean="0">
                <a:latin typeface="+mn-lt"/>
              </a:rPr>
              <a:t>Qu’est ce qu’une collecte loyale de données si à l’insu de la </a:t>
            </a:r>
            <a:r>
              <a:rPr lang="fr-FR" dirty="0" smtClean="0">
                <a:latin typeface="+mn-lt"/>
              </a:rPr>
              <a:t>personne?</a:t>
            </a:r>
            <a:endParaRPr lang="fr-FR" dirty="0" smtClean="0">
              <a:latin typeface="+mn-lt"/>
            </a:endParaRPr>
          </a:p>
          <a:p>
            <a:pPr marL="0" indent="0">
              <a:buNone/>
            </a:pPr>
            <a:endParaRPr lang="fr-FR" dirty="0" smtClean="0">
              <a:latin typeface="+mn-lt"/>
            </a:endParaRPr>
          </a:p>
          <a:p>
            <a:r>
              <a:rPr lang="fr-FR" dirty="0" smtClean="0">
                <a:latin typeface="+mn-lt"/>
              </a:rPr>
              <a:t>Données non nominatives présentant un caractère </a:t>
            </a:r>
            <a:r>
              <a:rPr lang="fr-FR" dirty="0" smtClean="0">
                <a:latin typeface="+mn-lt"/>
              </a:rPr>
              <a:t>identifiant? </a:t>
            </a:r>
            <a:endParaRPr lang="fr-FR" dirty="0" smtClean="0">
              <a:latin typeface="+mn-lt"/>
            </a:endParaRPr>
          </a:p>
          <a:p>
            <a:endParaRPr lang="fr-FR" dirty="0" smtClean="0">
              <a:latin typeface="+mn-lt"/>
            </a:endParaRPr>
          </a:p>
          <a:p>
            <a:r>
              <a:rPr lang="fr-FR" dirty="0" smtClean="0">
                <a:latin typeface="+mn-lt"/>
              </a:rPr>
              <a:t>Objectifs primaires et </a:t>
            </a:r>
            <a:r>
              <a:rPr lang="fr-FR" dirty="0" smtClean="0">
                <a:latin typeface="+mn-lt"/>
              </a:rPr>
              <a:t>secondaires?</a:t>
            </a:r>
            <a:endParaRPr lang="fr-FR" dirty="0" smtClean="0">
              <a:latin typeface="+mn-lt"/>
            </a:endParaRPr>
          </a:p>
          <a:p>
            <a:endParaRPr lang="fr-FR" dirty="0">
              <a:latin typeface="+mn-lt"/>
            </a:endParaRPr>
          </a:p>
          <a:p>
            <a:r>
              <a:rPr lang="fr-FR" dirty="0" smtClean="0">
                <a:latin typeface="+mn-lt"/>
              </a:rPr>
              <a:t>Itération de la </a:t>
            </a:r>
            <a:r>
              <a:rPr lang="fr-FR" dirty="0" smtClean="0">
                <a:latin typeface="+mn-lt"/>
              </a:rPr>
              <a:t>démarche?</a:t>
            </a:r>
            <a:endParaRPr lang="fr-FR" dirty="0" smtClean="0">
              <a:latin typeface="+mn-lt"/>
            </a:endParaRPr>
          </a:p>
          <a:p>
            <a:endParaRPr lang="fr-FR" dirty="0">
              <a:latin typeface="+mn-lt"/>
            </a:endParaRPr>
          </a:p>
          <a:p>
            <a:r>
              <a:rPr lang="fr-FR" dirty="0" smtClean="0">
                <a:latin typeface="+mn-lt"/>
              </a:rPr>
              <a:t>But </a:t>
            </a:r>
            <a:r>
              <a:rPr lang="fr-FR" dirty="0" smtClean="0">
                <a:latin typeface="+mn-lt"/>
              </a:rPr>
              <a:t>de la recherche: </a:t>
            </a:r>
            <a:r>
              <a:rPr lang="fr-FR" dirty="0" smtClean="0">
                <a:latin typeface="+mn-lt"/>
              </a:rPr>
              <a:t>travailler sur la vie </a:t>
            </a:r>
            <a:r>
              <a:rPr lang="fr-FR" dirty="0" smtClean="0">
                <a:latin typeface="+mn-lt"/>
              </a:rPr>
              <a:t>privée?</a:t>
            </a:r>
            <a:endParaRPr lang="fr-FR" dirty="0" smtClean="0">
              <a:latin typeface="+mn-lt"/>
            </a:endParaRPr>
          </a:p>
          <a:p>
            <a:endParaRPr lang="fr-FR" dirty="0">
              <a:latin typeface="+mn-lt"/>
            </a:endParaRPr>
          </a:p>
        </p:txBody>
      </p:sp>
    </p:spTree>
    <p:extLst>
      <p:ext uri="{BB962C8B-B14F-4D97-AF65-F5344CB8AC3E}">
        <p14:creationId xmlns:p14="http://schemas.microsoft.com/office/powerpoint/2010/main" val="207786284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30" y="0"/>
            <a:ext cx="8523670" cy="1363153"/>
          </a:xfrm>
        </p:spPr>
        <p:txBody>
          <a:bodyPr/>
          <a:lstStyle/>
          <a:p>
            <a:r>
              <a:rPr lang="fr-FR" dirty="0" smtClean="0"/>
              <a:t>Conclusions</a:t>
            </a:r>
            <a:endParaRPr lang="fr-FR" dirty="0"/>
          </a:p>
        </p:txBody>
      </p:sp>
      <p:sp>
        <p:nvSpPr>
          <p:cNvPr id="3" name="Espace réservé du contenu 2"/>
          <p:cNvSpPr>
            <a:spLocks noGrp="1"/>
          </p:cNvSpPr>
          <p:nvPr>
            <p:ph idx="1"/>
          </p:nvPr>
        </p:nvSpPr>
        <p:spPr>
          <a:xfrm>
            <a:off x="279651" y="2108810"/>
            <a:ext cx="8407149" cy="4532192"/>
          </a:xfrm>
        </p:spPr>
        <p:txBody>
          <a:bodyPr>
            <a:normAutofit fontScale="92500" lnSpcReduction="10000"/>
          </a:bodyPr>
          <a:lstStyle/>
          <a:p>
            <a:r>
              <a:rPr lang="fr-FR" sz="3200" dirty="0"/>
              <a:t>R</a:t>
            </a:r>
            <a:r>
              <a:rPr lang="fr-FR" sz="3200" dirty="0" smtClean="0"/>
              <a:t>ègles </a:t>
            </a:r>
            <a:r>
              <a:rPr lang="fr-FR" sz="3200" dirty="0" smtClean="0"/>
              <a:t>éthiques de </a:t>
            </a:r>
            <a:r>
              <a:rPr lang="fr-FR" sz="3200" dirty="0" smtClean="0"/>
              <a:t>base </a:t>
            </a:r>
            <a:r>
              <a:rPr lang="fr-FR" sz="3200" dirty="0" smtClean="0"/>
              <a:t>par rapport au TALN </a:t>
            </a:r>
            <a:r>
              <a:rPr lang="fr-FR" sz="3200" dirty="0" smtClean="0"/>
              <a:t>? </a:t>
            </a:r>
            <a:r>
              <a:rPr lang="fr-FR" sz="3200" dirty="0" smtClean="0">
                <a:solidFill>
                  <a:srgbClr val="FF0000"/>
                </a:solidFill>
              </a:rPr>
              <a:t>Attribuer, partager, respecter les </a:t>
            </a:r>
            <a:r>
              <a:rPr lang="fr-FR" sz="3200" dirty="0" smtClean="0">
                <a:solidFill>
                  <a:srgbClr val="FF0000"/>
                </a:solidFill>
              </a:rPr>
              <a:t>personnes</a:t>
            </a:r>
          </a:p>
          <a:p>
            <a:pPr marL="0" indent="0">
              <a:buNone/>
            </a:pPr>
            <a:endParaRPr lang="fr-FR" sz="3200" dirty="0" smtClean="0">
              <a:solidFill>
                <a:srgbClr val="FF0000"/>
              </a:solidFill>
            </a:endParaRPr>
          </a:p>
          <a:p>
            <a:r>
              <a:rPr lang="fr-FR" sz="3200" dirty="0" smtClean="0">
                <a:solidFill>
                  <a:schemeClr val="tx1">
                    <a:lumMod val="95000"/>
                    <a:lumOff val="5000"/>
                  </a:schemeClr>
                </a:solidFill>
              </a:rPr>
              <a:t>Autres règles </a:t>
            </a:r>
            <a:r>
              <a:rPr lang="fr-FR" sz="3200" dirty="0" smtClean="0">
                <a:solidFill>
                  <a:srgbClr val="FF0000"/>
                </a:solidFill>
              </a:rPr>
              <a:t>: qualité et intégrité des données –interopérabilité –embargo- gratuité</a:t>
            </a:r>
          </a:p>
          <a:p>
            <a:endParaRPr lang="fr-FR" sz="3200" dirty="0">
              <a:solidFill>
                <a:srgbClr val="FF0000"/>
              </a:solidFill>
            </a:endParaRPr>
          </a:p>
          <a:p>
            <a:r>
              <a:rPr lang="fr-FR" sz="3200" dirty="0">
                <a:solidFill>
                  <a:srgbClr val="FF0000"/>
                </a:solidFill>
              </a:rPr>
              <a:t>F</a:t>
            </a:r>
            <a:r>
              <a:rPr lang="fr-FR" sz="3200" dirty="0" smtClean="0">
                <a:solidFill>
                  <a:srgbClr val="FF0000"/>
                </a:solidFill>
              </a:rPr>
              <a:t>inalités des traitements </a:t>
            </a:r>
            <a:r>
              <a:rPr lang="fr-FR" sz="3200" dirty="0" smtClean="0">
                <a:solidFill>
                  <a:srgbClr val="0D0D0D"/>
                </a:solidFill>
              </a:rPr>
              <a:t>(effets sociétaux)</a:t>
            </a:r>
          </a:p>
          <a:p>
            <a:endParaRPr lang="fr-FR" dirty="0">
              <a:solidFill>
                <a:srgbClr val="0D0D0D"/>
              </a:solidFill>
            </a:endParaRPr>
          </a:p>
          <a:p>
            <a:endParaRPr lang="fr-FR" dirty="0" smtClean="0">
              <a:solidFill>
                <a:srgbClr val="FF0000"/>
              </a:solidFill>
            </a:endParaRPr>
          </a:p>
          <a:p>
            <a:endParaRPr lang="fr-FR" dirty="0"/>
          </a:p>
          <a:p>
            <a:endParaRPr lang="fr-FR" dirty="0"/>
          </a:p>
          <a:p>
            <a:pPr marL="0" indent="0">
              <a:buNone/>
            </a:pPr>
            <a:endParaRPr lang="fr-FR" dirty="0" smtClean="0"/>
          </a:p>
        </p:txBody>
      </p:sp>
    </p:spTree>
    <p:extLst>
      <p:ext uri="{BB962C8B-B14F-4D97-AF65-F5344CB8AC3E}">
        <p14:creationId xmlns:p14="http://schemas.microsoft.com/office/powerpoint/2010/main" val="409688681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825" y="0"/>
            <a:ext cx="8546975" cy="1600200"/>
          </a:xfrm>
        </p:spPr>
        <p:txBody>
          <a:bodyPr/>
          <a:lstStyle/>
          <a:p>
            <a:r>
              <a:rPr lang="fr-FR" dirty="0" smtClean="0"/>
              <a:t>L’analyse prédictive gr</a:t>
            </a:r>
            <a:r>
              <a:rPr lang="fr-FR" dirty="0" smtClean="0"/>
              <a:t>âce au TAL?</a:t>
            </a:r>
            <a:endParaRPr lang="fr-FR" dirty="0"/>
          </a:p>
        </p:txBody>
      </p:sp>
      <p:sp>
        <p:nvSpPr>
          <p:cNvPr id="3" name="Espace réservé du contenu 2"/>
          <p:cNvSpPr>
            <a:spLocks noGrp="1"/>
          </p:cNvSpPr>
          <p:nvPr>
            <p:ph idx="1"/>
          </p:nvPr>
        </p:nvSpPr>
        <p:spPr>
          <a:xfrm>
            <a:off x="139825" y="2248620"/>
            <a:ext cx="8546975" cy="4392382"/>
          </a:xfrm>
        </p:spPr>
        <p:txBody>
          <a:bodyPr>
            <a:normAutofit lnSpcReduction="10000"/>
          </a:bodyPr>
          <a:lstStyle/>
          <a:p>
            <a:pPr marL="0" indent="0">
              <a:buNone/>
            </a:pPr>
            <a:endParaRPr lang="fr-FR" sz="3600" dirty="0"/>
          </a:p>
          <a:p>
            <a:pPr marL="0" indent="0">
              <a:buNone/>
            </a:pPr>
            <a:r>
              <a:rPr lang="fr-FR" sz="4000" dirty="0" smtClean="0">
                <a:latin typeface="+mn-lt"/>
              </a:rPr>
              <a:t>« L’analyse des données personnelles ajustera les contrats et les tarifs au profil de chaque client »</a:t>
            </a:r>
          </a:p>
          <a:p>
            <a:pPr marL="0" indent="0">
              <a:buNone/>
            </a:pPr>
            <a:r>
              <a:rPr lang="fr-FR" sz="4000" dirty="0" smtClean="0">
                <a:latin typeface="+mn-lt"/>
              </a:rPr>
              <a:t>Ce  profil pourra </a:t>
            </a:r>
            <a:r>
              <a:rPr lang="fr-FR" sz="4000" dirty="0" smtClean="0">
                <a:latin typeface="+mn-lt"/>
              </a:rPr>
              <a:t>être obtenu de l’ensemble des données textuelles fournies par lui (mails, </a:t>
            </a:r>
            <a:r>
              <a:rPr lang="fr-FR" sz="4000" dirty="0" err="1" smtClean="0">
                <a:latin typeface="+mn-lt"/>
              </a:rPr>
              <a:t>twits</a:t>
            </a:r>
            <a:r>
              <a:rPr lang="fr-FR" sz="4000" dirty="0" smtClean="0">
                <a:latin typeface="+mn-lt"/>
              </a:rPr>
              <a:t>)</a:t>
            </a:r>
            <a:endParaRPr lang="fr-FR" sz="4000" dirty="0">
              <a:latin typeface="+mn-lt"/>
            </a:endParaRPr>
          </a:p>
        </p:txBody>
      </p:sp>
    </p:spTree>
    <p:extLst>
      <p:ext uri="{BB962C8B-B14F-4D97-AF65-F5344CB8AC3E}">
        <p14:creationId xmlns:p14="http://schemas.microsoft.com/office/powerpoint/2010/main" val="1179652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754" y="121920"/>
            <a:ext cx="8743406" cy="1478280"/>
          </a:xfrm>
        </p:spPr>
        <p:txBody>
          <a:bodyPr/>
          <a:lstStyle/>
          <a:p>
            <a:r>
              <a:rPr lang="fr-FR" dirty="0" smtClean="0"/>
              <a:t>Questions </a:t>
            </a:r>
            <a:br>
              <a:rPr lang="fr-FR" dirty="0" smtClean="0"/>
            </a:br>
            <a:r>
              <a:rPr lang="fr-FR" dirty="0" err="1" smtClean="0"/>
              <a:t>Computational</a:t>
            </a:r>
            <a:r>
              <a:rPr lang="fr-FR" dirty="0" smtClean="0"/>
              <a:t> </a:t>
            </a:r>
            <a:r>
              <a:rPr lang="fr-FR" dirty="0" err="1" smtClean="0"/>
              <a:t>Ethics</a:t>
            </a:r>
            <a:r>
              <a:rPr lang="fr-FR" dirty="0" smtClean="0"/>
              <a:t>?</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en-US" dirty="0"/>
              <a:t>This new discipline was born in 1985 with the book </a:t>
            </a:r>
            <a:r>
              <a:rPr lang="en-US" dirty="0" smtClean="0"/>
              <a:t>“Computer Ethics” </a:t>
            </a:r>
            <a:r>
              <a:rPr lang="en-US" dirty="0"/>
              <a:t>D. Johnson. </a:t>
            </a:r>
            <a:br>
              <a:rPr lang="en-US" dirty="0"/>
            </a:br>
            <a:endParaRPr lang="en-US" dirty="0" smtClean="0"/>
          </a:p>
          <a:p>
            <a:pPr marL="0" indent="0">
              <a:buNone/>
            </a:pPr>
            <a:r>
              <a:rPr lang="en-US" dirty="0" smtClean="0"/>
              <a:t>"</a:t>
            </a:r>
            <a:r>
              <a:rPr lang="en-US" sz="4400" dirty="0"/>
              <a:t>analysis of the social impact of information technologies and the formulation and justification of policies for the ethical use of such technology</a:t>
            </a:r>
            <a:r>
              <a:rPr lang="en-US" sz="4400" dirty="0" smtClean="0"/>
              <a:t>."</a:t>
            </a:r>
            <a:endParaRPr lang="fr-FR" sz="4400" dirty="0"/>
          </a:p>
        </p:txBody>
      </p:sp>
    </p:spTree>
    <p:extLst>
      <p:ext uri="{BB962C8B-B14F-4D97-AF65-F5344CB8AC3E}">
        <p14:creationId xmlns:p14="http://schemas.microsoft.com/office/powerpoint/2010/main" val="39152931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de </a:t>
            </a:r>
            <a:br>
              <a:rPr lang="fr-FR" dirty="0" smtClean="0"/>
            </a:br>
            <a:r>
              <a:rPr lang="fr-FR" dirty="0" smtClean="0"/>
              <a:t>Principes  </a:t>
            </a:r>
            <a:r>
              <a:rPr lang="fr-FR" dirty="0" smtClean="0"/>
              <a:t>é</a:t>
            </a:r>
            <a:r>
              <a:rPr lang="fr-FR" dirty="0" smtClean="0"/>
              <a:t>thiques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In the U.S., </a:t>
            </a:r>
            <a:r>
              <a:rPr lang="fr-FR" dirty="0" smtClean="0"/>
              <a:t>"</a:t>
            </a:r>
            <a:r>
              <a:rPr lang="fr-FR" dirty="0" err="1"/>
              <a:t>Sustainable</a:t>
            </a:r>
            <a:r>
              <a:rPr lang="fr-FR" dirty="0"/>
              <a:t> </a:t>
            </a:r>
            <a:r>
              <a:rPr lang="fr-FR" dirty="0" err="1"/>
              <a:t>Interoperability</a:t>
            </a:r>
            <a:r>
              <a:rPr lang="fr-FR" dirty="0"/>
              <a:t> for </a:t>
            </a:r>
            <a:r>
              <a:rPr lang="fr-FR" dirty="0" err="1"/>
              <a:t>Language</a:t>
            </a:r>
            <a:r>
              <a:rPr lang="fr-FR" dirty="0"/>
              <a:t> </a:t>
            </a:r>
            <a:r>
              <a:rPr lang="fr-FR" dirty="0" err="1"/>
              <a:t>Technology</a:t>
            </a:r>
            <a:r>
              <a:rPr lang="fr-FR" dirty="0"/>
              <a:t>" (SILT) </a:t>
            </a:r>
            <a:endParaRPr lang="fr-FR" dirty="0" smtClean="0"/>
          </a:p>
          <a:p>
            <a:r>
              <a:rPr lang="fr-FR" dirty="0" smtClean="0"/>
              <a:t>in </a:t>
            </a:r>
            <a:r>
              <a:rPr lang="fr-FR" dirty="0"/>
              <a:t>Europe, </a:t>
            </a:r>
            <a:r>
              <a:rPr lang="fr-FR" dirty="0" err="1"/>
              <a:t>FLaReNet</a:t>
            </a:r>
            <a:r>
              <a:rPr lang="fr-FR" dirty="0"/>
              <a:t> </a:t>
            </a:r>
            <a:r>
              <a:rPr lang="fr-FR" dirty="0" err="1"/>
              <a:t>Fostering</a:t>
            </a:r>
            <a:r>
              <a:rPr lang="fr-FR" dirty="0"/>
              <a:t> </a:t>
            </a:r>
            <a:r>
              <a:rPr lang="fr-FR" dirty="0" err="1"/>
              <a:t>Lanaguage</a:t>
            </a:r>
            <a:r>
              <a:rPr lang="fr-FR" dirty="0"/>
              <a:t> </a:t>
            </a:r>
            <a:r>
              <a:rPr lang="fr-FR" dirty="0" err="1"/>
              <a:t>Resources</a:t>
            </a:r>
            <a:r>
              <a:rPr lang="fr-FR" dirty="0"/>
              <a:t> </a:t>
            </a:r>
            <a:r>
              <a:rPr lang="fr-FR" dirty="0" smtClean="0"/>
              <a:t>Network`</a:t>
            </a:r>
          </a:p>
          <a:p>
            <a:r>
              <a:rPr lang="fr-FR" dirty="0" smtClean="0"/>
              <a:t>collaborative </a:t>
            </a:r>
            <a:r>
              <a:rPr lang="fr-FR" dirty="0"/>
              <a:t>effort </a:t>
            </a:r>
            <a:r>
              <a:rPr lang="fr-FR" dirty="0" err="1" smtClean="0"/>
              <a:t>involving</a:t>
            </a:r>
            <a:r>
              <a:rPr lang="fr-FR" dirty="0" smtClean="0"/>
              <a:t> </a:t>
            </a:r>
            <a:r>
              <a:rPr lang="fr-FR" dirty="0" err="1"/>
              <a:t>members</a:t>
            </a:r>
            <a:r>
              <a:rPr lang="fr-FR" dirty="0"/>
              <a:t> of the </a:t>
            </a:r>
            <a:r>
              <a:rPr lang="fr-FR" dirty="0" err="1"/>
              <a:t>language</a:t>
            </a:r>
            <a:r>
              <a:rPr lang="fr-FR" dirty="0"/>
              <a:t> </a:t>
            </a:r>
            <a:r>
              <a:rPr lang="fr-FR" dirty="0" err="1"/>
              <a:t>processing</a:t>
            </a:r>
            <a:r>
              <a:rPr lang="fr-FR" dirty="0"/>
              <a:t> </a:t>
            </a:r>
            <a:r>
              <a:rPr lang="fr-FR" dirty="0" err="1"/>
              <a:t>community</a:t>
            </a:r>
            <a:r>
              <a:rPr lang="fr-FR" dirty="0"/>
              <a:t> and </a:t>
            </a:r>
            <a:r>
              <a:rPr lang="fr-FR" dirty="0" err="1"/>
              <a:t>others</a:t>
            </a:r>
            <a:r>
              <a:rPr lang="fr-FR" dirty="0"/>
              <a:t> </a:t>
            </a:r>
            <a:r>
              <a:rPr lang="fr-FR" dirty="0" err="1"/>
              <a:t>working</a:t>
            </a:r>
            <a:r>
              <a:rPr lang="fr-FR" dirty="0"/>
              <a:t> in </a:t>
            </a:r>
            <a:r>
              <a:rPr lang="fr-FR" dirty="0" err="1"/>
              <a:t>related</a:t>
            </a:r>
            <a:r>
              <a:rPr lang="fr-FR" dirty="0"/>
              <a:t> areas </a:t>
            </a:r>
            <a:endParaRPr lang="fr-FR" dirty="0" smtClean="0"/>
          </a:p>
          <a:p>
            <a:endParaRPr lang="fr-FR" dirty="0">
              <a:solidFill>
                <a:srgbClr val="FF0000"/>
              </a:solidFill>
            </a:endParaRPr>
          </a:p>
          <a:p>
            <a:r>
              <a:rPr lang="fr-FR" dirty="0" smtClean="0">
                <a:solidFill>
                  <a:srgbClr val="FF0000"/>
                </a:solidFill>
              </a:rPr>
              <a:t>to </a:t>
            </a:r>
            <a:r>
              <a:rPr lang="fr-FR" dirty="0" err="1" smtClean="0">
                <a:solidFill>
                  <a:srgbClr val="FF0000"/>
                </a:solidFill>
              </a:rPr>
              <a:t>build</a:t>
            </a:r>
            <a:r>
              <a:rPr lang="fr-FR" dirty="0" smtClean="0">
                <a:solidFill>
                  <a:srgbClr val="FF0000"/>
                </a:solidFill>
              </a:rPr>
              <a:t> </a:t>
            </a:r>
            <a:r>
              <a:rPr lang="fr-FR" dirty="0">
                <a:solidFill>
                  <a:srgbClr val="FF0000"/>
                </a:solidFill>
              </a:rPr>
              <a:t>consensus </a:t>
            </a:r>
            <a:r>
              <a:rPr lang="fr-FR" dirty="0" err="1">
                <a:solidFill>
                  <a:srgbClr val="FF0000"/>
                </a:solidFill>
              </a:rPr>
              <a:t>regarding</a:t>
            </a:r>
            <a:r>
              <a:rPr lang="fr-FR" dirty="0">
                <a:solidFill>
                  <a:srgbClr val="FF0000"/>
                </a:solidFill>
              </a:rPr>
              <a:t> the sharing of data and technologies for </a:t>
            </a:r>
            <a:r>
              <a:rPr lang="fr-FR" dirty="0" err="1">
                <a:solidFill>
                  <a:srgbClr val="FF0000"/>
                </a:solidFill>
              </a:rPr>
              <a:t>language</a:t>
            </a:r>
            <a:r>
              <a:rPr lang="fr-FR" dirty="0">
                <a:solidFill>
                  <a:srgbClr val="FF0000"/>
                </a:solidFill>
              </a:rPr>
              <a:t> </a:t>
            </a:r>
            <a:r>
              <a:rPr lang="fr-FR" dirty="0" err="1">
                <a:solidFill>
                  <a:srgbClr val="FF0000"/>
                </a:solidFill>
              </a:rPr>
              <a:t>resources</a:t>
            </a:r>
            <a:r>
              <a:rPr lang="fr-FR" dirty="0">
                <a:solidFill>
                  <a:srgbClr val="FF0000"/>
                </a:solidFill>
              </a:rPr>
              <a:t> and applications, to </a:t>
            </a:r>
            <a:r>
              <a:rPr lang="fr-FR" dirty="0" err="1">
                <a:solidFill>
                  <a:srgbClr val="FF0000"/>
                </a:solidFill>
              </a:rPr>
              <a:t>work</a:t>
            </a:r>
            <a:r>
              <a:rPr lang="fr-FR" dirty="0">
                <a:solidFill>
                  <a:srgbClr val="FF0000"/>
                </a:solidFill>
              </a:rPr>
              <a:t> </a:t>
            </a:r>
            <a:r>
              <a:rPr lang="fr-FR" dirty="0" err="1">
                <a:solidFill>
                  <a:srgbClr val="FF0000"/>
                </a:solidFill>
              </a:rPr>
              <a:t>towards</a:t>
            </a:r>
            <a:r>
              <a:rPr lang="fr-FR" dirty="0">
                <a:solidFill>
                  <a:srgbClr val="FF0000"/>
                </a:solidFill>
              </a:rPr>
              <a:t> </a:t>
            </a:r>
            <a:r>
              <a:rPr lang="fr-FR" dirty="0" err="1">
                <a:solidFill>
                  <a:srgbClr val="FF0000"/>
                </a:solidFill>
              </a:rPr>
              <a:t>interoperability</a:t>
            </a:r>
            <a:r>
              <a:rPr lang="fr-FR" dirty="0">
                <a:solidFill>
                  <a:srgbClr val="FF0000"/>
                </a:solidFill>
              </a:rPr>
              <a:t> of </a:t>
            </a:r>
            <a:r>
              <a:rPr lang="fr-FR" dirty="0" err="1">
                <a:solidFill>
                  <a:srgbClr val="FF0000"/>
                </a:solidFill>
              </a:rPr>
              <a:t>existing</a:t>
            </a:r>
            <a:r>
              <a:rPr lang="fr-FR" dirty="0">
                <a:solidFill>
                  <a:srgbClr val="FF0000"/>
                </a:solidFill>
              </a:rPr>
              <a:t> data, and, </a:t>
            </a:r>
            <a:r>
              <a:rPr lang="fr-FR" dirty="0" err="1">
                <a:solidFill>
                  <a:srgbClr val="FF0000"/>
                </a:solidFill>
              </a:rPr>
              <a:t>where</a:t>
            </a:r>
            <a:r>
              <a:rPr lang="fr-FR" dirty="0">
                <a:solidFill>
                  <a:srgbClr val="FF0000"/>
                </a:solidFill>
              </a:rPr>
              <a:t> possible, to </a:t>
            </a:r>
            <a:r>
              <a:rPr lang="fr-FR" dirty="0" err="1">
                <a:solidFill>
                  <a:srgbClr val="FF0000"/>
                </a:solidFill>
              </a:rPr>
              <a:t>promote</a:t>
            </a:r>
            <a:r>
              <a:rPr lang="fr-FR" dirty="0">
                <a:solidFill>
                  <a:srgbClr val="FF0000"/>
                </a:solidFill>
              </a:rPr>
              <a:t> standards for annotation and </a:t>
            </a:r>
            <a:r>
              <a:rPr lang="fr-FR" dirty="0" err="1">
                <a:solidFill>
                  <a:srgbClr val="FF0000"/>
                </a:solidFill>
              </a:rPr>
              <a:t>resource</a:t>
            </a:r>
            <a:r>
              <a:rPr lang="fr-FR" dirty="0">
                <a:solidFill>
                  <a:srgbClr val="FF0000"/>
                </a:solidFill>
              </a:rPr>
              <a:t> building. </a:t>
            </a:r>
          </a:p>
        </p:txBody>
      </p:sp>
    </p:spTree>
    <p:extLst>
      <p:ext uri="{BB962C8B-B14F-4D97-AF65-F5344CB8AC3E}">
        <p14:creationId xmlns:p14="http://schemas.microsoft.com/office/powerpoint/2010/main" val="106494588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Eléments </a:t>
            </a:r>
            <a:r>
              <a:rPr lang="fr-FR" dirty="0" smtClean="0"/>
              <a:t>de </a:t>
            </a:r>
            <a:r>
              <a:rPr lang="fr-FR" dirty="0" err="1" smtClean="0"/>
              <a:t>biblographie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err="1"/>
              <a:t>Kitchin</a:t>
            </a:r>
            <a:r>
              <a:rPr lang="fr-FR" dirty="0"/>
              <a:t>, Rob. </a:t>
            </a:r>
            <a:r>
              <a:rPr lang="fr-FR" i="1" dirty="0"/>
              <a:t>The Data </a:t>
            </a:r>
            <a:r>
              <a:rPr lang="fr-FR" i="1" dirty="0" err="1"/>
              <a:t>Revolution</a:t>
            </a:r>
            <a:r>
              <a:rPr lang="fr-FR" i="1" dirty="0"/>
              <a:t>: </a:t>
            </a:r>
            <a:r>
              <a:rPr lang="fr-FR" i="1" dirty="0" err="1"/>
              <a:t>Big</a:t>
            </a:r>
            <a:r>
              <a:rPr lang="fr-FR" i="1" dirty="0"/>
              <a:t> Data, Open Data, Data Infrastructures and </a:t>
            </a:r>
            <a:r>
              <a:rPr lang="fr-FR" i="1" dirty="0" err="1"/>
              <a:t>Their</a:t>
            </a:r>
            <a:r>
              <a:rPr lang="fr-FR" i="1" dirty="0"/>
              <a:t> </a:t>
            </a:r>
            <a:r>
              <a:rPr lang="fr-FR" i="1" dirty="0" err="1"/>
              <a:t>Consequences</a:t>
            </a:r>
            <a:r>
              <a:rPr lang="fr-FR" dirty="0"/>
              <a:t>. 1 </a:t>
            </a:r>
            <a:r>
              <a:rPr lang="fr-FR" dirty="0" err="1"/>
              <a:t>edition</a:t>
            </a:r>
            <a:r>
              <a:rPr lang="fr-FR" dirty="0"/>
              <a:t>. </a:t>
            </a:r>
            <a:r>
              <a:rPr lang="fr-FR" dirty="0" err="1"/>
              <a:t>Thousand</a:t>
            </a:r>
            <a:r>
              <a:rPr lang="fr-FR" dirty="0"/>
              <a:t> </a:t>
            </a:r>
            <a:r>
              <a:rPr lang="fr-FR" dirty="0" err="1"/>
              <a:t>Oaks</a:t>
            </a:r>
            <a:r>
              <a:rPr lang="fr-FR" dirty="0"/>
              <a:t>, CA: SAGE Publications Ltd, 2014</a:t>
            </a:r>
            <a:r>
              <a:rPr lang="fr-FR" dirty="0" smtClean="0"/>
              <a:t>.</a:t>
            </a:r>
            <a:endParaRPr lang="fr-FR" dirty="0"/>
          </a:p>
          <a:p>
            <a:r>
              <a:rPr lang="fr-FR" dirty="0" err="1"/>
              <a:t>Borgman</a:t>
            </a:r>
            <a:r>
              <a:rPr lang="fr-FR" dirty="0"/>
              <a:t>, Christine L. </a:t>
            </a:r>
            <a:r>
              <a:rPr lang="fr-FR" i="1" dirty="0" err="1"/>
              <a:t>Big</a:t>
            </a:r>
            <a:r>
              <a:rPr lang="fr-FR" i="1" dirty="0"/>
              <a:t> Data, </a:t>
            </a:r>
            <a:r>
              <a:rPr lang="fr-FR" i="1" dirty="0" err="1"/>
              <a:t>Little</a:t>
            </a:r>
            <a:r>
              <a:rPr lang="fr-FR" i="1" dirty="0"/>
              <a:t> Data, No Data: </a:t>
            </a:r>
            <a:r>
              <a:rPr lang="fr-FR" i="1" dirty="0" err="1"/>
              <a:t>Scholarship</a:t>
            </a:r>
            <a:r>
              <a:rPr lang="fr-FR" i="1" dirty="0"/>
              <a:t> in the </a:t>
            </a:r>
            <a:r>
              <a:rPr lang="fr-FR" i="1" dirty="0" err="1"/>
              <a:t>Networked</a:t>
            </a:r>
            <a:r>
              <a:rPr lang="fr-FR" i="1" dirty="0"/>
              <a:t> World</a:t>
            </a:r>
            <a:r>
              <a:rPr lang="fr-FR" dirty="0"/>
              <a:t>. Cambridge, Massachusetts: The MIT </a:t>
            </a:r>
            <a:r>
              <a:rPr lang="fr-FR" dirty="0" err="1"/>
              <a:t>Press</a:t>
            </a:r>
            <a:r>
              <a:rPr lang="fr-FR" dirty="0"/>
              <a:t>, 2015. </a:t>
            </a:r>
          </a:p>
          <a:p>
            <a:r>
              <a:rPr lang="en-US" dirty="0" err="1"/>
              <a:t>Kitchin</a:t>
            </a:r>
            <a:r>
              <a:rPr lang="en-US" dirty="0"/>
              <a:t>, Rob. “Big Data, New Epistemologies and Paradigm Shifts.” </a:t>
            </a:r>
            <a:r>
              <a:rPr lang="en-US" i="1" dirty="0"/>
              <a:t>Big Data &amp; Society</a:t>
            </a:r>
            <a:r>
              <a:rPr lang="en-US" dirty="0"/>
              <a:t> 1, no. 1 (April 1, 2014): 2053951714528481. doi:10.1177/2053951714528481.</a:t>
            </a:r>
          </a:p>
          <a:p>
            <a:r>
              <a:rPr lang="en-US" dirty="0" err="1"/>
              <a:t>Borgman</a:t>
            </a:r>
            <a:r>
              <a:rPr lang="en-US" dirty="0"/>
              <a:t>, Christine L. “The Conundrum of Sharing Research Data.” </a:t>
            </a:r>
            <a:r>
              <a:rPr lang="en-US" i="1" dirty="0"/>
              <a:t>J. Am. Soc. Inf. Sci. Technol.</a:t>
            </a:r>
            <a:r>
              <a:rPr lang="en-US" dirty="0"/>
              <a:t> 63, no. 6 (June 2012): 1059–78. doi:10.1002/asi.22634.</a:t>
            </a:r>
          </a:p>
          <a:p>
            <a:r>
              <a:rPr lang="en-US" dirty="0" err="1"/>
              <a:t>Borgman</a:t>
            </a:r>
            <a:r>
              <a:rPr lang="en-US" dirty="0"/>
              <a:t>, Christine L. “Why You Should Care about Open Data: Open Access Week Thoughts on Why Research Data Rarely Are Reused,” 2013. </a:t>
            </a:r>
            <a:r>
              <a:rPr lang="en-US" u="sng" dirty="0">
                <a:hlinkClick r:id="rId2"/>
              </a:rPr>
              <a:t>http://works.bepress.com/borgman/274.</a:t>
            </a:r>
            <a:endParaRPr lang="fr-FR" dirty="0"/>
          </a:p>
        </p:txBody>
      </p:sp>
    </p:spTree>
    <p:extLst>
      <p:ext uri="{BB962C8B-B14F-4D97-AF65-F5344CB8AC3E}">
        <p14:creationId xmlns:p14="http://schemas.microsoft.com/office/powerpoint/2010/main" val="19853453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19" y="1502964"/>
            <a:ext cx="8914683" cy="5130110"/>
          </a:xfrm>
        </p:spPr>
        <p:txBody>
          <a:bodyPr/>
          <a:lstStyle/>
          <a:p>
            <a:r>
              <a:rPr lang="en-US" dirty="0" smtClean="0"/>
              <a:t>Le</a:t>
            </a:r>
            <a:endParaRPr lang="en-US" dirty="0"/>
          </a:p>
        </p:txBody>
      </p:sp>
      <p:pic>
        <p:nvPicPr>
          <p:cNvPr id="4" name="Picture 3"/>
          <p:cNvPicPr>
            <a:picLocks noChangeAspect="1"/>
          </p:cNvPicPr>
          <p:nvPr/>
        </p:nvPicPr>
        <p:blipFill>
          <a:blip r:embed="rId3"/>
          <a:stretch>
            <a:fillRect/>
          </a:stretch>
        </p:blipFill>
        <p:spPr>
          <a:xfrm>
            <a:off x="570954" y="2027252"/>
            <a:ext cx="7888925" cy="4645359"/>
          </a:xfrm>
          <a:prstGeom prst="rect">
            <a:avLst/>
          </a:prstGeom>
        </p:spPr>
      </p:pic>
      <p:sp>
        <p:nvSpPr>
          <p:cNvPr id="3" name="ZoneTexte 2"/>
          <p:cNvSpPr txBox="1"/>
          <p:nvPr/>
        </p:nvSpPr>
        <p:spPr>
          <a:xfrm>
            <a:off x="264276" y="0"/>
            <a:ext cx="7097801" cy="1938992"/>
          </a:xfrm>
          <a:prstGeom prst="rect">
            <a:avLst/>
          </a:prstGeom>
          <a:noFill/>
        </p:spPr>
        <p:txBody>
          <a:bodyPr wrap="square" rtlCol="0">
            <a:spAutoFit/>
          </a:bodyPr>
          <a:lstStyle/>
          <a:p>
            <a:r>
              <a:rPr lang="fr-FR" sz="4000" dirty="0">
                <a:solidFill>
                  <a:srgbClr val="3366FF"/>
                </a:solidFill>
              </a:rPr>
              <a:t>L</a:t>
            </a:r>
            <a:r>
              <a:rPr lang="fr-FR" sz="4000" dirty="0" smtClean="0">
                <a:solidFill>
                  <a:srgbClr val="3366FF"/>
                </a:solidFill>
              </a:rPr>
              <a:t>es possibilités d’ouvrir les données textuelles à d’autres utilisateurs </a:t>
            </a:r>
            <a:endParaRPr lang="fr-FR" sz="4000" dirty="0">
              <a:solidFill>
                <a:srgbClr val="3366FF"/>
              </a:solidFill>
            </a:endParaRPr>
          </a:p>
        </p:txBody>
      </p:sp>
    </p:spTree>
    <p:extLst>
      <p:ext uri="{BB962C8B-B14F-4D97-AF65-F5344CB8AC3E}">
        <p14:creationId xmlns:p14="http://schemas.microsoft.com/office/powerpoint/2010/main" val="385751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Plan</a:t>
            </a:r>
            <a:endParaRPr lang="fr-FR"/>
          </a:p>
        </p:txBody>
      </p:sp>
      <p:sp>
        <p:nvSpPr>
          <p:cNvPr id="3" name="Espace réservé du contenu 2"/>
          <p:cNvSpPr>
            <a:spLocks noGrp="1"/>
          </p:cNvSpPr>
          <p:nvPr>
            <p:ph idx="1"/>
          </p:nvPr>
        </p:nvSpPr>
        <p:spPr>
          <a:xfrm>
            <a:off x="836022" y="1752600"/>
            <a:ext cx="7241177" cy="4774628"/>
          </a:xfrm>
        </p:spPr>
        <p:txBody>
          <a:bodyPr>
            <a:normAutofit lnSpcReduction="10000"/>
          </a:bodyPr>
          <a:lstStyle/>
          <a:p>
            <a:r>
              <a:rPr lang="fr-FR" b="1" dirty="0" smtClean="0">
                <a:latin typeface="Times New Roman" pitchFamily="18" charset="0"/>
                <a:cs typeface="Times New Roman" pitchFamily="18" charset="0"/>
              </a:rPr>
              <a:t>Ethique </a:t>
            </a:r>
            <a:r>
              <a:rPr lang="fr-FR" b="1" i="1" dirty="0" smtClean="0">
                <a:latin typeface="Times New Roman" pitchFamily="18" charset="0"/>
                <a:cs typeface="Times New Roman" pitchFamily="18" charset="0"/>
              </a:rPr>
              <a:t>versus</a:t>
            </a:r>
            <a:r>
              <a:rPr lang="fr-FR" b="1" dirty="0" smtClean="0">
                <a:latin typeface="Times New Roman" pitchFamily="18" charset="0"/>
                <a:cs typeface="Times New Roman" pitchFamily="18" charset="0"/>
              </a:rPr>
              <a:t> droit ?</a:t>
            </a:r>
          </a:p>
          <a:p>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L’Ethique des/en  sciences</a:t>
            </a:r>
          </a:p>
          <a:p>
            <a:pPr marL="0" indent="0">
              <a:buNone/>
            </a:pPr>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L’éthique dans le traitement des langues </a:t>
            </a:r>
          </a:p>
          <a:p>
            <a:pPr marL="0" indent="0">
              <a:buNone/>
            </a:pP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Big</a:t>
            </a:r>
            <a:r>
              <a:rPr lang="fr-FR" b="1" dirty="0" smtClean="0">
                <a:latin typeface="Times New Roman" pitchFamily="18" charset="0"/>
                <a:cs typeface="Times New Roman" pitchFamily="18" charset="0"/>
              </a:rPr>
              <a:t> data, plateformes, corpus</a:t>
            </a:r>
          </a:p>
          <a:p>
            <a:pPr marL="0" indent="0">
              <a:buNone/>
            </a:pPr>
            <a:endParaRPr lang="fr-FR" b="1"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3 Recommandations? </a:t>
            </a:r>
            <a:endParaRPr lang="fr-FR" b="1" dirty="0">
              <a:latin typeface="Times New Roman" pitchFamily="18" charset="0"/>
              <a:cs typeface="Times New Roman" pitchFamily="18" charset="0"/>
            </a:endParaRPr>
          </a:p>
          <a:p>
            <a:pPr marL="0" indent="0">
              <a:buNone/>
            </a:pPr>
            <a:r>
              <a:rPr lang="fr-FR" b="1" dirty="0" smtClean="0">
                <a:latin typeface="Times New Roman" pitchFamily="18" charset="0"/>
                <a:cs typeface="Times New Roman" pitchFamily="18" charset="0"/>
              </a:rPr>
              <a:t>	- attribuer les créations</a:t>
            </a:r>
          </a:p>
          <a:p>
            <a:pPr marL="0" indent="0">
              <a:buNone/>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 ouvrir/partager </a:t>
            </a:r>
            <a:r>
              <a:rPr lang="fr-FR" b="1" dirty="0">
                <a:latin typeface="Times New Roman" pitchFamily="18" charset="0"/>
                <a:cs typeface="Times New Roman" pitchFamily="18" charset="0"/>
              </a:rPr>
              <a:t>s</a:t>
            </a:r>
            <a:r>
              <a:rPr lang="fr-FR" b="1" dirty="0" smtClean="0">
                <a:latin typeface="Times New Roman" pitchFamily="18" charset="0"/>
                <a:cs typeface="Times New Roman" pitchFamily="18" charset="0"/>
              </a:rPr>
              <a:t>es données</a:t>
            </a:r>
          </a:p>
          <a:p>
            <a:pPr marL="0" indent="0">
              <a:buNone/>
            </a:pP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 respecter les données personnelles</a:t>
            </a:r>
            <a:endParaRPr lang="fr-FR" b="1" dirty="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dirty="0" smtClean="0"/>
          </a:p>
          <a:p>
            <a:endParaRPr lang="fr-FR" dirty="0"/>
          </a:p>
        </p:txBody>
      </p:sp>
    </p:spTree>
    <p:extLst>
      <p:ext uri="{BB962C8B-B14F-4D97-AF65-F5344CB8AC3E}">
        <p14:creationId xmlns:p14="http://schemas.microsoft.com/office/powerpoint/2010/main" val="8072677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Ethique?</a:t>
            </a:r>
            <a:endParaRPr lang="fr-FR" dirty="0"/>
          </a:p>
        </p:txBody>
      </p:sp>
      <p:sp>
        <p:nvSpPr>
          <p:cNvPr id="3" name="Espace réservé du contenu 2"/>
          <p:cNvSpPr>
            <a:spLocks noGrp="1"/>
          </p:cNvSpPr>
          <p:nvPr>
            <p:ph idx="1"/>
          </p:nvPr>
        </p:nvSpPr>
        <p:spPr>
          <a:xfrm>
            <a:off x="102188" y="1693514"/>
            <a:ext cx="7975012" cy="5007544"/>
          </a:xfrm>
        </p:spPr>
        <p:txBody>
          <a:bodyPr>
            <a:normAutofit/>
          </a:bodyPr>
          <a:lstStyle/>
          <a:p>
            <a:pPr marL="342900" indent="-342900">
              <a:buFont typeface="Arial"/>
              <a:buChar char="•"/>
            </a:pPr>
            <a:r>
              <a:rPr lang="fr-FR" sz="2800" dirty="0" smtClean="0">
                <a:latin typeface="+mn-lt"/>
              </a:rPr>
              <a:t>valeurs : bien/mal </a:t>
            </a:r>
          </a:p>
          <a:p>
            <a:pPr marL="0" indent="0">
              <a:buNone/>
            </a:pPr>
            <a:r>
              <a:rPr lang="fr-FR" sz="2800" dirty="0" smtClean="0">
                <a:latin typeface="+mn-lt"/>
              </a:rPr>
              <a:t>			</a:t>
            </a:r>
          </a:p>
          <a:p>
            <a:pPr marL="342900" indent="-342900">
              <a:buFont typeface="Arial"/>
              <a:buChar char="•"/>
            </a:pPr>
            <a:r>
              <a:rPr lang="fr-FR" sz="2800" dirty="0" smtClean="0">
                <a:latin typeface="+mn-lt"/>
              </a:rPr>
              <a:t> finalités</a:t>
            </a:r>
          </a:p>
          <a:p>
            <a:pPr marL="0" indent="0" algn="ctr">
              <a:buNone/>
            </a:pPr>
            <a:endParaRPr lang="fr-FR" sz="2800" dirty="0">
              <a:latin typeface="+mn-lt"/>
            </a:endParaRPr>
          </a:p>
          <a:p>
            <a:pPr marL="342900" indent="-342900">
              <a:buFont typeface="Arial"/>
              <a:buChar char="•"/>
            </a:pPr>
            <a:r>
              <a:rPr lang="fr-FR" sz="2800" dirty="0" smtClean="0">
                <a:latin typeface="+mn-lt"/>
              </a:rPr>
              <a:t>auto régulation </a:t>
            </a:r>
            <a:r>
              <a:rPr lang="fr-FR" sz="2800" b="1" dirty="0" smtClean="0">
                <a:latin typeface="+mn-lt"/>
              </a:rPr>
              <a:t>non</a:t>
            </a:r>
            <a:r>
              <a:rPr lang="fr-FR" sz="2800" dirty="0" smtClean="0">
                <a:latin typeface="+mn-lt"/>
              </a:rPr>
              <a:t> normative élaborées par une communauté</a:t>
            </a:r>
          </a:p>
          <a:p>
            <a:pPr marL="0" indent="0">
              <a:buNone/>
            </a:pPr>
            <a:endParaRPr lang="fr-FR" sz="2800" dirty="0">
              <a:latin typeface="+mn-lt"/>
            </a:endParaRPr>
          </a:p>
          <a:p>
            <a:pPr marL="342900" indent="-342900">
              <a:buFont typeface="Arial"/>
              <a:buChar char="•"/>
            </a:pPr>
            <a:r>
              <a:rPr lang="fr-FR" sz="2800" i="1" dirty="0" smtClean="0">
                <a:solidFill>
                  <a:srgbClr val="D1282E"/>
                </a:solidFill>
                <a:latin typeface="+mn-lt"/>
              </a:rPr>
              <a:t>soft </a:t>
            </a:r>
            <a:r>
              <a:rPr lang="fr-FR" sz="2800" i="1" dirty="0" err="1" smtClean="0">
                <a:solidFill>
                  <a:srgbClr val="D1282E"/>
                </a:solidFill>
                <a:latin typeface="+mn-lt"/>
              </a:rPr>
              <a:t>law</a:t>
            </a:r>
            <a:r>
              <a:rPr lang="fr-FR" sz="2800" dirty="0" smtClean="0">
                <a:solidFill>
                  <a:srgbClr val="D1282E"/>
                </a:solidFill>
                <a:latin typeface="+mn-lt"/>
              </a:rPr>
              <a:t>: </a:t>
            </a:r>
            <a:r>
              <a:rPr lang="fr-FR" sz="2800" dirty="0" smtClean="0">
                <a:latin typeface="+mn-lt"/>
              </a:rPr>
              <a:t>légitimité à prouver, élaboration et application souple</a:t>
            </a:r>
            <a:endParaRPr lang="fr-FR" sz="2800" dirty="0">
              <a:latin typeface="+mn-lt"/>
            </a:endParaRPr>
          </a:p>
        </p:txBody>
      </p:sp>
    </p:spTree>
    <p:extLst>
      <p:ext uri="{BB962C8B-B14F-4D97-AF65-F5344CB8AC3E}">
        <p14:creationId xmlns:p14="http://schemas.microsoft.com/office/powerpoint/2010/main" val="29201591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829</TotalTime>
  <Words>2994</Words>
  <Application>Microsoft Macintosh PowerPoint</Application>
  <PresentationFormat>Présentation à l'écran (4:3)</PresentationFormat>
  <Paragraphs>395</Paragraphs>
  <Slides>65</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67" baseType="lpstr">
      <vt:lpstr>Exécutif</vt:lpstr>
      <vt:lpstr>Document</vt:lpstr>
      <vt:lpstr> Ethique  et Traitement automatique des langues  Données textuelles, Données personnelles </vt:lpstr>
      <vt:lpstr>Présentation</vt:lpstr>
      <vt:lpstr> Traitement automatique des langues</vt:lpstr>
      <vt:lpstr> Les auteurs co-impliqués dans les corpus de textes </vt:lpstr>
      <vt:lpstr> Big data, data sharing &amp; open data </vt:lpstr>
      <vt:lpstr>Présentation PowerPoint</vt:lpstr>
      <vt:lpstr>Le</vt:lpstr>
      <vt:lpstr>Plan</vt:lpstr>
      <vt:lpstr>Ethique?</vt:lpstr>
      <vt:lpstr>Droit</vt:lpstr>
      <vt:lpstr>Organismes d’éthique…</vt:lpstr>
      <vt:lpstr>Comités de Protection des Personnes (CPP)</vt:lpstr>
      <vt:lpstr>Comités d’éthique  dans d'autres organismes de recherche en France</vt:lpstr>
      <vt:lpstr>Comités d’éthique scientifique ad hoc sur l’Ethique</vt:lpstr>
      <vt:lpstr>Comité d’éthique des sciences du CNRS  COMETS (1994)</vt:lpstr>
      <vt:lpstr>Ses Positions éthiques </vt:lpstr>
      <vt:lpstr>Recommandation Data sharing (2014)</vt:lpstr>
      <vt:lpstr>Commission de réflexion sur l’Éthique de la Recherche en sciences et technologies du Numérique d’Allistene (CERNA) 2012</vt:lpstr>
      <vt:lpstr>Recommandation Robotique CERNA (2014)</vt:lpstr>
      <vt:lpstr>Romeo : le nanny robot « affectueux »</vt:lpstr>
      <vt:lpstr>Emotion et perceptions de PLEO, le robot jouet</vt:lpstr>
      <vt:lpstr>PLEO, an affective toy</vt:lpstr>
      <vt:lpstr>Une expérience de laboratoire</vt:lpstr>
      <vt:lpstr>Gemoïds of Hiroshi Ishiguro</vt:lpstr>
      <vt:lpstr>ETHIQUE dans le traitement des langues</vt:lpstr>
      <vt:lpstr> Les auteurs co-impliqués dans les corpus de textes </vt:lpstr>
      <vt:lpstr>Recommandation 1 </vt:lpstr>
      <vt:lpstr>Intervenants-auteurs</vt:lpstr>
      <vt:lpstr>Les intervenants à la création </vt:lpstr>
      <vt:lpstr>Consentement de l’auteur? </vt:lpstr>
      <vt:lpstr>Protection de l’œuvre dérivée</vt:lpstr>
      <vt:lpstr>Collection d’annotations et d’ontologies</vt:lpstr>
      <vt:lpstr>Questions-pièges</vt:lpstr>
      <vt:lpstr> Big data, data sharing &amp; open data </vt:lpstr>
      <vt:lpstr>Recommandation  2</vt:lpstr>
      <vt:lpstr>La double injonction </vt:lpstr>
      <vt:lpstr>Pourquoi?. </vt:lpstr>
      <vt:lpstr>Présentation PowerPoint</vt:lpstr>
      <vt:lpstr>Créer des communs numériques </vt:lpstr>
      <vt:lpstr>Présentation PowerPoint</vt:lpstr>
      <vt:lpstr>Présentation PowerPoint</vt:lpstr>
      <vt:lpstr>CC est une plateforme de licences juridiques et un label d’informations sur des œuvres qui permettent, à partir du web :   1- aux auteurs : de choisir et d’exprimer les conditions d’utilisation de leurs œuvres, de participer de facto à un dépôt ouvert d’archives CC  3- aux utilisateurs ou aux nouveaux auteurs de ne pas avoir à négocier systématiquement une autorisation sur ces archives</vt:lpstr>
      <vt:lpstr>Les licences CC</vt:lpstr>
      <vt:lpstr>Quelques exemples</vt:lpstr>
      <vt:lpstr>Les conditions optionnelles</vt:lpstr>
      <vt:lpstr>Présentation PowerPoint</vt:lpstr>
      <vt:lpstr>Appliquons CC à une terminologie</vt:lpstr>
      <vt:lpstr>Suite …</vt:lpstr>
      <vt:lpstr>Présentation PowerPoint</vt:lpstr>
      <vt:lpstr>COMETS sur le data sharing</vt:lpstr>
      <vt:lpstr>Présentation PowerPoint</vt:lpstr>
      <vt:lpstr>Recommandation 3</vt:lpstr>
      <vt:lpstr>Collecte éthique de données en matière d’enquête ?</vt:lpstr>
      <vt:lpstr>Finalités éthiques en matière de données personnelles  ?</vt:lpstr>
      <vt:lpstr>Responsabilité du chercheur</vt:lpstr>
      <vt:lpstr>Loi Informatique et libertés 1978</vt:lpstr>
      <vt:lpstr>Arrêt Google Spain, CJE, 13 mai 2014</vt:lpstr>
      <vt:lpstr>Une définition nouvelle du traitement?</vt:lpstr>
      <vt:lpstr>Quels nouveaux principes?</vt:lpstr>
      <vt:lpstr>Recommandation de la CERNA  sur les données (en cours)</vt:lpstr>
      <vt:lpstr>Conclusions</vt:lpstr>
      <vt:lpstr>L’analyse prédictive grâce au TAL?</vt:lpstr>
      <vt:lpstr>Questions  Computational Ethics?</vt:lpstr>
      <vt:lpstr>Exemple de  Principes  éthiques</vt:lpstr>
      <vt:lpstr>Eléments de biblographie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Daniele Bourcier</dc:creator>
  <cp:lastModifiedBy>Daniele Bourcier</cp:lastModifiedBy>
  <cp:revision>55</cp:revision>
  <dcterms:created xsi:type="dcterms:W3CDTF">2014-11-13T11:30:42Z</dcterms:created>
  <dcterms:modified xsi:type="dcterms:W3CDTF">2014-11-22T07:41:20Z</dcterms:modified>
</cp:coreProperties>
</file>