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38" r:id="rId2"/>
    <p:sldId id="350" r:id="rId3"/>
    <p:sldId id="396" r:id="rId4"/>
    <p:sldId id="351" r:id="rId5"/>
    <p:sldId id="352" r:id="rId6"/>
    <p:sldId id="353" r:id="rId7"/>
    <p:sldId id="354" r:id="rId8"/>
    <p:sldId id="355" r:id="rId9"/>
    <p:sldId id="356" r:id="rId10"/>
    <p:sldId id="373" r:id="rId11"/>
    <p:sldId id="374" r:id="rId12"/>
    <p:sldId id="375" r:id="rId13"/>
    <p:sldId id="376" r:id="rId14"/>
    <p:sldId id="312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91" r:id="rId25"/>
    <p:sldId id="39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95" r:id="rId40"/>
    <p:sldId id="392" r:id="rId41"/>
    <p:sldId id="393" r:id="rId42"/>
    <p:sldId id="394" r:id="rId4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66" d="100"/>
          <a:sy n="66" d="100"/>
        </p:scale>
        <p:origin x="-2184" y="-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E45A-43B8-3249-B572-329BA3D42994}" type="datetimeFigureOut">
              <a:rPr lang="fr-FR" smtClean="0"/>
              <a:pPr/>
              <a:t>19/11/14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A4178-C8FD-104E-AA0C-6E251901F1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24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79579-DA44-F54F-ACDD-9F6DB2A58A62}" type="datetimeFigureOut">
              <a:rPr lang="fr-FR" smtClean="0"/>
              <a:pPr/>
              <a:t>19/11/14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6DED-316C-2146-99AF-E6EDB8F2C8E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482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6DED-316C-2146-99AF-E6EDB8F2C8E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38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44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90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09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29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2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16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2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4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87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0D7D75-3FEA-5C44-BDFA-5D2B054D3BC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86891" y="6401994"/>
            <a:ext cx="1077127" cy="43727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6372126"/>
            <a:ext cx="8229600" cy="158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26886" y="6401994"/>
            <a:ext cx="450967" cy="4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Jean-Marie.Pierrel@atilf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-num.fr/" TargetMode="External"/><Relationship Id="rId4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4" Type="http://schemas.openxmlformats.org/officeDocument/2006/relationships/hyperlink" Target="http://www.ortolang.fr" TargetMode="External"/><Relationship Id="rId5" Type="http://schemas.openxmlformats.org/officeDocument/2006/relationships/hyperlink" Target="mailto:contact@ortolang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bigdata.com/wp-content/uploads/2013/05/Charte_Ethique_BigData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779" y="254579"/>
            <a:ext cx="1210208" cy="12237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3468" y="5442427"/>
            <a:ext cx="823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ORTOLANG bénéficie </a:t>
            </a:r>
            <a:r>
              <a:rPr lang="fr-FR" i="1" dirty="0"/>
              <a:t>d'une aide de </a:t>
            </a:r>
            <a:r>
              <a:rPr lang="fr-FR" i="1" dirty="0" smtClean="0"/>
              <a:t>l’État au </a:t>
            </a:r>
            <a:r>
              <a:rPr lang="fr-FR" i="1" dirty="0"/>
              <a:t>titre du </a:t>
            </a:r>
            <a:r>
              <a:rPr lang="fr-FR" i="1" dirty="0" smtClean="0"/>
              <a:t>programme </a:t>
            </a:r>
          </a:p>
          <a:p>
            <a:pPr algn="ctr"/>
            <a:r>
              <a:rPr lang="fr-FR" i="1" dirty="0" smtClean="0"/>
              <a:t>« </a:t>
            </a:r>
            <a:r>
              <a:rPr lang="fr-FR" i="1" dirty="0"/>
              <a:t>Investissements d’avenir »</a:t>
            </a:r>
            <a:r>
              <a:rPr lang="fr-FR" i="1" dirty="0" smtClean="0"/>
              <a:t> (ANR</a:t>
            </a:r>
            <a:r>
              <a:rPr lang="fr-FR" i="1" dirty="0"/>
              <a:t>-11-EQPX-</a:t>
            </a:r>
            <a:r>
              <a:rPr lang="fr-FR" i="1" dirty="0" smtClean="0"/>
              <a:t>0032)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89369"/>
            <a:ext cx="2739134" cy="1375627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IRCOM 22/09/2014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1" y="2483843"/>
            <a:ext cx="7772400" cy="2836928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Questions </a:t>
            </a:r>
            <a:r>
              <a:rPr lang="fr-FR" sz="3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éthiques liées aux </a:t>
            </a:r>
            <a:r>
              <a:rPr lang="fr-FR" sz="3600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ressources et plateformes </a:t>
            </a:r>
            <a:r>
              <a:rPr lang="fr-FR" sz="3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de mutualisation de ressources </a:t>
            </a:r>
            <a:r>
              <a:rPr lang="fr-FR" sz="3600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informatisées</a:t>
            </a:r>
            <a:r>
              <a:rPr lang="fr-FR" sz="3600" b="1" dirty="0">
                <a:solidFill>
                  <a:srgbClr val="3366FF"/>
                </a:solidFill>
                <a:latin typeface="Helvetica"/>
                <a:cs typeface="Helvetica"/>
              </a:rPr>
              <a:t/>
            </a:r>
            <a:br>
              <a:rPr lang="fr-FR" sz="3600" b="1" dirty="0">
                <a:solidFill>
                  <a:srgbClr val="3366FF"/>
                </a:solidFill>
                <a:latin typeface="Helvetica"/>
                <a:cs typeface="Helvetica"/>
              </a:rPr>
            </a:br>
            <a:r>
              <a:rPr lang="fr-FR" sz="3600" b="1" dirty="0">
                <a:solidFill>
                  <a:srgbClr val="3366FF"/>
                </a:solidFill>
                <a:latin typeface="Helvetica"/>
                <a:cs typeface="Helvetica"/>
              </a:rPr>
              <a:t/>
            </a:r>
            <a:br>
              <a:rPr lang="fr-FR" sz="3600" b="1" dirty="0">
                <a:solidFill>
                  <a:srgbClr val="3366FF"/>
                </a:solidFill>
                <a:latin typeface="Helvetica"/>
                <a:cs typeface="Helvetica"/>
              </a:rPr>
            </a:br>
            <a:r>
              <a:rPr lang="fr-FR" sz="2800" dirty="0" smtClean="0">
                <a:solidFill>
                  <a:srgbClr val="3366FF"/>
                </a:solidFill>
                <a:latin typeface="Helvetica"/>
                <a:cs typeface="Helvetica"/>
                <a:hlinkClick r:id="rId4"/>
              </a:rPr>
              <a:t>Jean-Marie.Pierrel@atilf.fr</a:t>
            </a:r>
            <a:r>
              <a:rPr lang="fr-FR" sz="2800" dirty="0" smtClean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endParaRPr lang="fr-FR" sz="3600" dirty="0">
              <a:latin typeface="Helvetica"/>
              <a:cs typeface="Helvetic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47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Font typeface="Wingdings 3" charset="0"/>
              <a:buChar char=""/>
            </a:pPr>
            <a:r>
              <a:rPr lang="fr-FR" sz="2400" dirty="0" smtClean="0">
                <a:latin typeface="Helvetica" charset="0"/>
                <a:cs typeface="Helvetica" charset="0"/>
              </a:rPr>
              <a:t>La suite s'appuie sur des </a:t>
            </a:r>
            <a:r>
              <a:rPr lang="fr-FR" sz="2400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expériences vécues </a:t>
            </a:r>
            <a:r>
              <a:rPr lang="fr-FR" sz="2400" dirty="0" smtClean="0">
                <a:latin typeface="Helvetica" charset="0"/>
                <a:cs typeface="Helvetica" charset="0"/>
              </a:rPr>
              <a:t>qui ont empêché ou freiné une mutualisation de ressources sur des plateformes.</a:t>
            </a:r>
          </a:p>
          <a:p>
            <a:pPr lvl="0">
              <a:spcBef>
                <a:spcPct val="0"/>
              </a:spcBef>
              <a:buFont typeface="Wingdings 3" charset="0"/>
              <a:buChar char=""/>
            </a:pPr>
            <a:endParaRPr lang="fr-FR" sz="2400" dirty="0">
              <a:latin typeface="Helvetica" charset="0"/>
              <a:cs typeface="Helvetica" charset="0"/>
            </a:endParaRPr>
          </a:p>
          <a:p>
            <a:pPr lvl="0">
              <a:spcBef>
                <a:spcPct val="0"/>
              </a:spcBef>
              <a:buFont typeface="Wingdings 3" charset="0"/>
              <a:buChar char=""/>
            </a:pPr>
            <a:endParaRPr lang="fr-FR" sz="2400" dirty="0" smtClean="0">
              <a:latin typeface="Helvetica" charset="0"/>
              <a:cs typeface="Helvetica" charset="0"/>
            </a:endParaRPr>
          </a:p>
          <a:p>
            <a:pPr lvl="0">
              <a:spcBef>
                <a:spcPct val="0"/>
              </a:spcBef>
              <a:buFont typeface="Wingdings 3" charset="0"/>
              <a:buChar char=""/>
            </a:pPr>
            <a:r>
              <a:rPr lang="fr-FR" sz="2400" dirty="0" smtClean="0">
                <a:latin typeface="Helvetica" charset="0"/>
                <a:cs typeface="Helvetica" charset="0"/>
              </a:rPr>
              <a:t>Et sur </a:t>
            </a:r>
            <a:r>
              <a:rPr lang="fr-FR" sz="2400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le cycle de vie d’une ressource </a:t>
            </a:r>
            <a:r>
              <a:rPr lang="fr-FR" sz="2400" dirty="0" smtClean="0">
                <a:latin typeface="Helvetica" charset="0"/>
                <a:cs typeface="Helvetica" charset="0"/>
              </a:rPr>
              <a:t>tel que nous le mettons en œuvre dans l’</a:t>
            </a:r>
            <a:r>
              <a:rPr lang="fr-FR" sz="2400" dirty="0" err="1" smtClean="0">
                <a:latin typeface="Helvetica" charset="0"/>
                <a:cs typeface="Helvetica" charset="0"/>
              </a:rPr>
              <a:t>Equipex</a:t>
            </a:r>
            <a:r>
              <a:rPr lang="fr-FR" sz="2400" dirty="0" smtClean="0">
                <a:latin typeface="Helvetica" charset="0"/>
                <a:cs typeface="Helvetica" charset="0"/>
              </a:rPr>
              <a:t> ORTOLANG</a:t>
            </a:r>
          </a:p>
          <a:p>
            <a:pPr lvl="0">
              <a:spcBef>
                <a:spcPct val="0"/>
              </a:spcBef>
              <a:buFont typeface="Wingdings 3" charset="0"/>
              <a:buChar char=""/>
            </a:pPr>
            <a:endParaRPr lang="fr-FR" sz="2400" dirty="0">
              <a:latin typeface="Helvetica" charset="0"/>
              <a:cs typeface="Helvetica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fr-FR" sz="2400" dirty="0" smtClean="0">
                <a:latin typeface="Helvetica" charset="0"/>
                <a:cs typeface="Helvetica" charset="0"/>
              </a:rPr>
              <a:t>Au préalable rappelons ce qu’est ORTOLANG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4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779" y="254579"/>
            <a:ext cx="1210208" cy="12237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3468" y="5442427"/>
            <a:ext cx="823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ORTOLANG bénéficie </a:t>
            </a:r>
            <a:r>
              <a:rPr lang="fr-FR" i="1" dirty="0"/>
              <a:t>d'une aide de </a:t>
            </a:r>
            <a:r>
              <a:rPr lang="fr-FR" i="1" dirty="0" smtClean="0"/>
              <a:t>l’État au </a:t>
            </a:r>
            <a:r>
              <a:rPr lang="fr-FR" i="1" dirty="0"/>
              <a:t>titre du </a:t>
            </a:r>
            <a:r>
              <a:rPr lang="fr-FR" i="1" dirty="0" smtClean="0"/>
              <a:t>programme </a:t>
            </a:r>
          </a:p>
          <a:p>
            <a:pPr algn="ctr"/>
            <a:r>
              <a:rPr lang="fr-FR" i="1" dirty="0" smtClean="0"/>
              <a:t>« </a:t>
            </a:r>
            <a:r>
              <a:rPr lang="fr-FR" i="1" dirty="0"/>
              <a:t>Investissements d’avenir »</a:t>
            </a:r>
            <a:r>
              <a:rPr lang="fr-FR" i="1" dirty="0" smtClean="0"/>
              <a:t> (ANR</a:t>
            </a:r>
            <a:r>
              <a:rPr lang="fr-FR" i="1" dirty="0"/>
              <a:t>-11-EQPX-</a:t>
            </a:r>
            <a:r>
              <a:rPr lang="fr-FR" i="1" dirty="0" smtClean="0"/>
              <a:t>0032)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89369"/>
            <a:ext cx="2739134" cy="1375627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24/04/2014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2179043"/>
            <a:ext cx="7772400" cy="2836928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3366FF"/>
                </a:solidFill>
                <a:latin typeface="Helvetica"/>
                <a:cs typeface="Helvetica"/>
              </a:rPr>
              <a:t>Un équipement </a:t>
            </a:r>
            <a:r>
              <a:rPr lang="fr-FR" sz="3600" dirty="0" smtClean="0">
                <a:solidFill>
                  <a:srgbClr val="3366FF"/>
                </a:solidFill>
                <a:latin typeface="Helvetica"/>
                <a:cs typeface="Helvetica"/>
              </a:rPr>
              <a:t>d’</a:t>
            </a:r>
            <a:r>
              <a:rPr lang="fr-FR" altLang="ja-JP" sz="3600" dirty="0" smtClean="0">
                <a:solidFill>
                  <a:srgbClr val="3366FF"/>
                </a:solidFill>
                <a:latin typeface="Helvetica"/>
                <a:cs typeface="Helvetica"/>
              </a:rPr>
              <a:t>excellence</a:t>
            </a:r>
            <a:r>
              <a:rPr lang="fr-FR" altLang="ja-JP" sz="3600" dirty="0">
                <a:solidFill>
                  <a:srgbClr val="3366FF"/>
                </a:solidFill>
                <a:latin typeface="Helvetica"/>
                <a:cs typeface="Helvetica"/>
              </a:rPr>
              <a:t/>
            </a:r>
            <a:br>
              <a:rPr lang="fr-FR" altLang="ja-JP" sz="3600" dirty="0">
                <a:solidFill>
                  <a:srgbClr val="3366FF"/>
                </a:solidFill>
                <a:latin typeface="Helvetica"/>
                <a:cs typeface="Helvetica"/>
              </a:rPr>
            </a:br>
            <a:r>
              <a:rPr lang="fr-FR" altLang="ja-JP" sz="3600" dirty="0">
                <a:solidFill>
                  <a:srgbClr val="3366FF"/>
                </a:solidFill>
                <a:latin typeface="Helvetica"/>
                <a:cs typeface="Helvetica"/>
              </a:rPr>
              <a:t> de mutualisation de ressources et </a:t>
            </a:r>
            <a:r>
              <a:rPr lang="fr-FR" altLang="ja-JP" sz="3600" dirty="0" smtClean="0">
                <a:solidFill>
                  <a:srgbClr val="3366FF"/>
                </a:solidFill>
                <a:latin typeface="Helvetica"/>
                <a:cs typeface="Helvetica"/>
              </a:rPr>
              <a:t>d’outils sur </a:t>
            </a:r>
            <a:r>
              <a:rPr lang="fr-FR" altLang="ja-JP" sz="3600" dirty="0">
                <a:solidFill>
                  <a:srgbClr val="3366FF"/>
                </a:solidFill>
                <a:latin typeface="Helvetica"/>
                <a:cs typeface="Helvetica"/>
              </a:rPr>
              <a:t>la langue </a:t>
            </a:r>
            <a:r>
              <a:rPr lang="fr-FR" altLang="ja-JP" sz="3600" dirty="0" smtClean="0">
                <a:solidFill>
                  <a:srgbClr val="3366FF"/>
                </a:solidFill>
                <a:latin typeface="Helvetica"/>
                <a:cs typeface="Helvetica"/>
              </a:rPr>
              <a:t>et </a:t>
            </a:r>
            <a:r>
              <a:rPr lang="fr-FR" altLang="ja-JP" sz="3600" dirty="0">
                <a:solidFill>
                  <a:srgbClr val="3366FF"/>
                </a:solidFill>
                <a:latin typeface="Helvetica"/>
                <a:cs typeface="Helvetica"/>
              </a:rPr>
              <a:t>son traitement </a:t>
            </a:r>
            <a:r>
              <a:rPr lang="fr-FR" altLang="ja-JP" sz="3600" dirty="0" smtClean="0">
                <a:solidFill>
                  <a:srgbClr val="3366FF"/>
                </a:solidFill>
                <a:latin typeface="Helvetica"/>
                <a:cs typeface="Helvetica"/>
              </a:rPr>
              <a:t>informatique</a:t>
            </a:r>
            <a:endParaRPr lang="fr-FR" sz="3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59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satMod val="150000"/>
                  </a:schemeClr>
                </a:solidFill>
                <a:latin typeface="Helvetica"/>
                <a:ea typeface="+mj-ea"/>
                <a:cs typeface="Helvetica"/>
              </a:rPr>
              <a:t>Pourquoi un tel équipement</a:t>
            </a:r>
            <a:r>
              <a:rPr lang="fr-FR" baseline="0" dirty="0" smtClean="0">
                <a:solidFill>
                  <a:schemeClr val="accent1">
                    <a:satMod val="150000"/>
                  </a:schemeClr>
                </a:solidFill>
                <a:latin typeface="Helvetica"/>
                <a:ea typeface="+mj-ea"/>
                <a:cs typeface="Helvetica"/>
              </a:rPr>
              <a:t>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  <a:latin typeface="Helvetica"/>
                <a:ea typeface="+mj-ea"/>
                <a:cs typeface="Helvetica"/>
              </a:rPr>
              <a:t>?</a:t>
            </a:r>
            <a:endParaRPr lang="fr-FR" dirty="0">
              <a:solidFill>
                <a:schemeClr val="accent1">
                  <a:satMod val="150000"/>
                </a:schemeClr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9134"/>
            <a:ext cx="8552692" cy="4894263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2400" dirty="0">
                <a:latin typeface="Helvetica"/>
                <a:cs typeface="Helvetica"/>
              </a:rPr>
              <a:t>Pour servir de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support aux travaux de </a:t>
            </a:r>
            <a:r>
              <a:rPr lang="fr-FR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recherche</a:t>
            </a:r>
            <a:r>
              <a:rPr lang="fr-FR" sz="2400" dirty="0" smtClean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2400" dirty="0" smtClean="0">
                <a:latin typeface="Helvetica"/>
                <a:cs typeface="Helvetica"/>
              </a:rPr>
              <a:t>:</a:t>
            </a:r>
            <a:endParaRPr lang="fr-FR" sz="2400" dirty="0">
              <a:latin typeface="Helvetica"/>
              <a:cs typeface="Helvetica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dirty="0">
                <a:latin typeface="Helvetica"/>
                <a:cs typeface="Helvetica"/>
              </a:rPr>
              <a:t>La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notion de corpus (annotés ou non) </a:t>
            </a:r>
            <a:r>
              <a:rPr lang="fr-FR" altLang="ja-JP" dirty="0">
                <a:solidFill>
                  <a:srgbClr val="3366FF"/>
                </a:solidFill>
                <a:latin typeface="Helvetica"/>
                <a:cs typeface="Helvetica"/>
              </a:rPr>
              <a:t>est aujourd’hui </a:t>
            </a:r>
            <a:r>
              <a:rPr lang="fr-FR" altLang="ja-JP" dirty="0" smtClean="0">
                <a:solidFill>
                  <a:srgbClr val="3366FF"/>
                </a:solidFill>
                <a:latin typeface="Helvetica"/>
                <a:cs typeface="Helvetica"/>
              </a:rPr>
              <a:t>incontournable </a:t>
            </a:r>
            <a:r>
              <a:rPr lang="fr-FR" altLang="ja-JP" dirty="0" smtClean="0">
                <a:latin typeface="Helvetica"/>
                <a:cs typeface="Helvetica"/>
              </a:rPr>
              <a:t>spécifiquement </a:t>
            </a:r>
            <a:r>
              <a:rPr lang="fr-FR" altLang="ja-JP" dirty="0" smtClean="0">
                <a:solidFill>
                  <a:srgbClr val="3366FF"/>
                </a:solidFill>
                <a:latin typeface="Helvetica"/>
                <a:cs typeface="Helvetica"/>
              </a:rPr>
              <a:t>en linguistique</a:t>
            </a:r>
            <a:r>
              <a:rPr lang="fr-FR" altLang="ja-JP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altLang="ja-JP" dirty="0" smtClean="0">
                <a:solidFill>
                  <a:srgbClr val="3366FF"/>
                </a:solidFill>
                <a:latin typeface="Helvetica"/>
                <a:cs typeface="Helvetica"/>
              </a:rPr>
              <a:t>et en TAL</a:t>
            </a:r>
            <a:r>
              <a:rPr lang="fr-FR" altLang="ja-JP" dirty="0">
                <a:latin typeface="Helvetica"/>
                <a:cs typeface="Helvetica"/>
              </a:rPr>
              <a:t> </a:t>
            </a:r>
            <a:r>
              <a:rPr lang="fr-FR" sz="2800" kern="12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pour l’émergence et l’apprentissage de modèles </a:t>
            </a:r>
            <a:endParaRPr lang="fr-FR" sz="2800" dirty="0" smtClean="0">
              <a:effectLst/>
              <a:latin typeface="Helvetica"/>
              <a:cs typeface="Helvetica"/>
            </a:endParaRPr>
          </a:p>
          <a:p>
            <a:pPr lvl="2"/>
            <a:r>
              <a:rPr lang="fr-FR" kern="12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pour les approches stochastiques </a:t>
            </a:r>
            <a:endParaRPr lang="fr-FR" dirty="0" smtClean="0">
              <a:effectLst/>
              <a:latin typeface="Helvetica"/>
              <a:cs typeface="Helvetica"/>
            </a:endParaRPr>
          </a:p>
          <a:p>
            <a:pPr lvl="2"/>
            <a:r>
              <a:rPr lang="fr-FR" kern="12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pour les approches symboliques</a:t>
            </a:r>
          </a:p>
          <a:p>
            <a:r>
              <a:rPr lang="fr-FR" sz="2400" dirty="0">
                <a:latin typeface="Helvetica"/>
                <a:cs typeface="Helvetica"/>
              </a:rPr>
              <a:t>Pour la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valorisation des résultats de recherche </a:t>
            </a:r>
            <a:r>
              <a:rPr lang="fr-FR" sz="2400" dirty="0">
                <a:latin typeface="Helvetica"/>
                <a:cs typeface="Helvetica"/>
              </a:rPr>
              <a:t>(corpus, lexique, dictionnaires et outils de traitement</a:t>
            </a:r>
            <a:r>
              <a:rPr lang="fr-FR" sz="2400" dirty="0" smtClean="0">
                <a:latin typeface="Helvetica"/>
                <a:cs typeface="Helvetica"/>
              </a:rPr>
              <a:t>)</a:t>
            </a:r>
            <a:endParaRPr lang="fr-FR" altLang="ja-JP" sz="2400" dirty="0">
              <a:latin typeface="Helvetica"/>
              <a:cs typeface="Helvetica"/>
            </a:endParaRPr>
          </a:p>
          <a:p>
            <a:pPr>
              <a:spcBef>
                <a:spcPts val="600"/>
              </a:spcBef>
              <a:defRPr/>
            </a:pPr>
            <a:r>
              <a:rPr lang="fr-FR" sz="2400" dirty="0">
                <a:latin typeface="Helvetica"/>
                <a:cs typeface="Helvetica"/>
              </a:rPr>
              <a:t>S</a:t>
            </a:r>
            <a:r>
              <a:rPr lang="fr-FR" sz="2400" dirty="0" smtClean="0">
                <a:latin typeface="Helvetica"/>
                <a:cs typeface="Helvetica"/>
              </a:rPr>
              <a:t>ans </a:t>
            </a:r>
            <a:r>
              <a:rPr lang="fr-FR" sz="2400" dirty="0">
                <a:latin typeface="Helvetica"/>
                <a:cs typeface="Helvetica"/>
              </a:rPr>
              <a:t>une véritable </a:t>
            </a:r>
            <a:r>
              <a:rPr lang="fr-FR" sz="2400" dirty="0">
                <a:solidFill>
                  <a:srgbClr val="3366FF"/>
                </a:solidFill>
                <a:latin typeface="Helvetica"/>
                <a:cs typeface="Helvetica"/>
              </a:rPr>
              <a:t>mutualisation </a:t>
            </a:r>
            <a:r>
              <a:rPr lang="fr-FR" altLang="ja-JP" sz="2400" dirty="0" smtClean="0">
                <a:latin typeface="Helvetica"/>
                <a:cs typeface="Helvetica"/>
              </a:rPr>
              <a:t>chaque </a:t>
            </a:r>
            <a:r>
              <a:rPr lang="fr-FR" altLang="ja-JP" sz="2400" dirty="0">
                <a:latin typeface="Helvetica"/>
                <a:cs typeface="Helvetica"/>
              </a:rPr>
              <a:t>équipe de recherche se verrait dans </a:t>
            </a:r>
            <a:r>
              <a:rPr lang="fr-FR" altLang="ja-JP" sz="2400" dirty="0" smtClean="0">
                <a:latin typeface="Helvetica"/>
                <a:cs typeface="Helvetica"/>
              </a:rPr>
              <a:t>l’obligation </a:t>
            </a:r>
            <a:r>
              <a:rPr lang="fr-FR" altLang="ja-JP" sz="2400" dirty="0">
                <a:latin typeface="Helvetica"/>
                <a:cs typeface="Helvetica"/>
              </a:rPr>
              <a:t>de tout </a:t>
            </a:r>
            <a:r>
              <a:rPr lang="fr-FR" altLang="ja-JP" sz="2400" dirty="0" smtClean="0">
                <a:latin typeface="Helvetica"/>
                <a:cs typeface="Helvetica"/>
              </a:rPr>
              <a:t>réinventer</a:t>
            </a:r>
          </a:p>
          <a:p>
            <a:pPr>
              <a:spcBef>
                <a:spcPts val="600"/>
              </a:spcBef>
              <a:defRPr/>
            </a:pPr>
            <a:r>
              <a:rPr lang="fr-FR" altLang="ja-JP" sz="2400" dirty="0" smtClean="0">
                <a:solidFill>
                  <a:srgbClr val="3366FF"/>
                </a:solidFill>
                <a:latin typeface="Helvetica"/>
                <a:cs typeface="Helvetica"/>
              </a:rPr>
              <a:t>Or la constitution et la normalisation de ressources et d’outils de qualité est très couteuse.</a:t>
            </a:r>
            <a:endParaRPr lang="fr-FR" altLang="ja-JP" sz="2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24/04/2014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0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Positionnement d’ORTOLANG</a:t>
            </a: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367964" cy="4858279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fr-FR" dirty="0" smtClean="0">
                <a:latin typeface="Helvetica"/>
                <a:cs typeface="Helvetica"/>
              </a:rPr>
              <a:t>Un </a:t>
            </a:r>
            <a:r>
              <a:rPr lang="fr-FR" b="1" dirty="0">
                <a:latin typeface="Helvetica"/>
                <a:cs typeface="Helvetica"/>
              </a:rPr>
              <a:t>é</a:t>
            </a:r>
            <a:r>
              <a:rPr lang="fr-FR" b="1" dirty="0" smtClean="0">
                <a:latin typeface="Helvetica"/>
                <a:cs typeface="Helvetica"/>
              </a:rPr>
              <a:t>quipement d’excellence au service de l’ensemble de la communauté </a:t>
            </a:r>
            <a:r>
              <a:rPr lang="fr-FR" b="1" dirty="0">
                <a:latin typeface="Helvetica"/>
                <a:cs typeface="Helvetica"/>
              </a:rPr>
              <a:t>s’appuyant sur un </a:t>
            </a:r>
            <a:r>
              <a:rPr lang="fr-FR" b="1" dirty="0">
                <a:latin typeface="Helvetica"/>
                <a:cs typeface="Helvetica"/>
                <a:hlinkClick r:id="rId2" action="ppaction://hlinksldjump"/>
              </a:rPr>
              <a:t>réseau </a:t>
            </a:r>
            <a:r>
              <a:rPr lang="fr-FR" b="1" dirty="0">
                <a:latin typeface="Helvetica"/>
                <a:cs typeface="Helvetica"/>
              </a:rPr>
              <a:t>de compétences </a:t>
            </a:r>
            <a:endParaRPr lang="fr-FR" b="1" dirty="0" smtClean="0">
              <a:latin typeface="Helvetica"/>
              <a:cs typeface="Helvetica"/>
            </a:endParaRP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fr-FR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Service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spécialisé pour la langue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2000" dirty="0" smtClean="0">
                <a:latin typeface="Helvetica"/>
                <a:cs typeface="Helvetica"/>
              </a:rPr>
              <a:t> </a:t>
            </a:r>
            <a:r>
              <a:rPr lang="fr-FR" sz="2000" dirty="0">
                <a:latin typeface="Helvetica"/>
                <a:cs typeface="Helvetica"/>
              </a:rPr>
              <a:t>complémentaire de l'offre </a:t>
            </a:r>
            <a:r>
              <a:rPr lang="fr-FR" sz="2000" dirty="0" smtClean="0">
                <a:latin typeface="Helvetica"/>
                <a:cs typeface="Helvetica"/>
              </a:rPr>
              <a:t>généraliste </a:t>
            </a:r>
            <a:r>
              <a:rPr lang="fr-FR" sz="2000" dirty="0">
                <a:latin typeface="Helvetica"/>
                <a:cs typeface="Helvetica"/>
              </a:rPr>
              <a:t>proposée par </a:t>
            </a:r>
            <a:r>
              <a:rPr lang="fr-FR" sz="2000" dirty="0">
                <a:latin typeface="Helvetica"/>
                <a:cs typeface="Helvetica"/>
                <a:hlinkClick r:id="rId3"/>
              </a:rPr>
              <a:t>Huma-</a:t>
            </a:r>
            <a:r>
              <a:rPr lang="fr-FR" sz="2000" dirty="0" smtClean="0">
                <a:latin typeface="Helvetica"/>
                <a:cs typeface="Helvetica"/>
                <a:hlinkClick r:id="rId3"/>
              </a:rPr>
              <a:t>Num</a:t>
            </a:r>
            <a:endParaRPr lang="fr-FR" sz="2000" dirty="0" smtClean="0">
              <a:latin typeface="Helvetica"/>
              <a:cs typeface="Helvetic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Une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  <a:hlinkClick r:id="rId4" action="ppaction://hlinksldjump"/>
              </a:rPr>
              <a:t>plateforme matérielle et logicielle </a:t>
            </a:r>
            <a:r>
              <a:rPr lang="fr-FR" sz="2400" dirty="0" smtClean="0">
                <a:latin typeface="Helvetica"/>
                <a:cs typeface="Helvetica"/>
              </a:rPr>
              <a:t>gérée </a:t>
            </a:r>
            <a:r>
              <a:rPr lang="fr-FR" sz="2400" dirty="0">
                <a:latin typeface="Helvetica"/>
                <a:cs typeface="Helvetica"/>
              </a:rPr>
              <a:t>sur Nancy par l’ATILF </a:t>
            </a:r>
            <a:r>
              <a:rPr lang="fr-FR" sz="2400" dirty="0" smtClean="0">
                <a:latin typeface="Helvetica"/>
                <a:cs typeface="Helvetica"/>
              </a:rPr>
              <a:t>(UMR </a:t>
            </a:r>
            <a:r>
              <a:rPr lang="fr-FR" sz="2400" dirty="0">
                <a:latin typeface="Helvetica"/>
                <a:cs typeface="Helvetica"/>
              </a:rPr>
              <a:t>Université de Lorraine et </a:t>
            </a:r>
            <a:r>
              <a:rPr lang="fr-FR" sz="2400" dirty="0" smtClean="0">
                <a:latin typeface="Helvetica"/>
                <a:cs typeface="Helvetica"/>
              </a:rPr>
              <a:t>CNRS) </a:t>
            </a:r>
            <a:r>
              <a:rPr lang="fr-FR" sz="2400" dirty="0">
                <a:latin typeface="Helvetica"/>
                <a:cs typeface="Helvetica"/>
              </a:rPr>
              <a:t>avec le support de l’INIST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2000" dirty="0" smtClean="0">
                <a:latin typeface="Helvetica"/>
                <a:cs typeface="Helvetica"/>
              </a:rPr>
              <a:t>3 </a:t>
            </a:r>
            <a:r>
              <a:rPr lang="fr-FR" sz="2000" dirty="0">
                <a:latin typeface="Helvetica"/>
                <a:cs typeface="Helvetica"/>
              </a:rPr>
              <a:t>serveurs </a:t>
            </a:r>
            <a:r>
              <a:rPr lang="fr-FR" sz="2000" dirty="0" err="1" smtClean="0">
                <a:latin typeface="Helvetica"/>
                <a:cs typeface="Helvetica"/>
              </a:rPr>
              <a:t>bi</a:t>
            </a:r>
            <a:r>
              <a:rPr lang="fr-FR" sz="2000" dirty="0" err="1">
                <a:latin typeface="Helvetica"/>
                <a:cs typeface="Helvetica"/>
              </a:rPr>
              <a:t>-processeur</a:t>
            </a:r>
            <a:r>
              <a:rPr lang="fr-FR" sz="2000" dirty="0">
                <a:latin typeface="Helvetica"/>
                <a:cs typeface="Helvetica"/>
              </a:rPr>
              <a:t> avec 128 Go de RAM chaque.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2000" dirty="0">
                <a:latin typeface="Helvetica"/>
                <a:cs typeface="Helvetica"/>
              </a:rPr>
              <a:t>40 To utile  de  disques en Raid 6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2000" dirty="0">
                <a:latin typeface="Helvetica"/>
                <a:cs typeface="Helvetica"/>
              </a:rPr>
              <a:t>2 Librairies LTO6 de 125 To de capacité totale de sauvegarde (312,5 To compressés)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Une mission complémentaires de développement de ressources et d’outils de </a:t>
            </a:r>
            <a:r>
              <a:rPr lang="fr-FR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base concernant le français et les langes de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F</a:t>
            </a:r>
            <a:r>
              <a:rPr lang="fr-FR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rance</a:t>
            </a:r>
            <a:endParaRPr lang="fr-FR" sz="2400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42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ea typeface="+mj-ea"/>
                <a:cs typeface="Helvetica"/>
              </a:rPr>
              <a:t>Contexte général</a:t>
            </a:r>
            <a:endParaRPr lang="fr-FR" dirty="0">
              <a:solidFill>
                <a:srgbClr val="3366FF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9134"/>
            <a:ext cx="8229600" cy="4894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Les services offerts par l'</a:t>
            </a:r>
            <a:r>
              <a:rPr lang="fr-FR" sz="2400" b="1" dirty="0" err="1">
                <a:solidFill>
                  <a:srgbClr val="3366FF"/>
                </a:solidFill>
                <a:latin typeface="Helvetica"/>
                <a:cs typeface="Helvetica"/>
              </a:rPr>
              <a:t>Equipex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 ORTOLANG </a:t>
            </a:r>
            <a:r>
              <a:rPr lang="fr-FR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(</a:t>
            </a:r>
            <a:r>
              <a:rPr lang="fr-FR" sz="2400" dirty="0" smtClean="0">
                <a:solidFill>
                  <a:srgbClr val="3366FF"/>
                </a:solidFill>
                <a:latin typeface="Helvetica"/>
                <a:cs typeface="Helvetica"/>
              </a:rPr>
              <a:t>qui intègre </a:t>
            </a:r>
            <a:r>
              <a:rPr lang="fr-FR" sz="2400" dirty="0">
                <a:solidFill>
                  <a:srgbClr val="3366FF"/>
                </a:solidFill>
                <a:latin typeface="Helvetica"/>
                <a:cs typeface="Helvetica"/>
              </a:rPr>
              <a:t>entre autres le SLDR et le </a:t>
            </a:r>
            <a:r>
              <a:rPr lang="fr-FR" sz="2400" dirty="0" smtClean="0">
                <a:solidFill>
                  <a:srgbClr val="3366FF"/>
                </a:solidFill>
                <a:latin typeface="Helvetica"/>
                <a:cs typeface="Helvetica"/>
              </a:rPr>
              <a:t>CNRTL) :</a:t>
            </a:r>
            <a:endParaRPr lang="fr-FR" sz="2400" dirty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Héberger</a:t>
            </a:r>
            <a:r>
              <a:rPr lang="fr-FR" sz="2100" dirty="0">
                <a:latin typeface="Helvetica"/>
                <a:cs typeface="Helvetica"/>
              </a:rPr>
              <a:t> des objets numériques (corpus, dictionnaires, lexiques et outils de traitement)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Organiser</a:t>
            </a:r>
            <a:r>
              <a:rPr lang="fr-FR" sz="2100" dirty="0">
                <a:latin typeface="Helvetica"/>
                <a:cs typeface="Helvetica"/>
              </a:rPr>
              <a:t> les objets dans des collections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Enrichir</a:t>
            </a:r>
            <a:r>
              <a:rPr lang="fr-FR" sz="2100" dirty="0">
                <a:latin typeface="Helvetica"/>
                <a:cs typeface="Helvetica"/>
              </a:rPr>
              <a:t> les objets avec des méta données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latin typeface="Helvetica"/>
                <a:cs typeface="Helvetica"/>
              </a:rPr>
              <a:t>Proposer un </a:t>
            </a: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catalogue</a:t>
            </a:r>
            <a:r>
              <a:rPr lang="fr-FR" sz="2100" dirty="0">
                <a:latin typeface="Helvetica"/>
                <a:cs typeface="Helvetica"/>
              </a:rPr>
              <a:t> des objets disponibles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latin typeface="Helvetica"/>
                <a:cs typeface="Helvetica"/>
              </a:rPr>
              <a:t>Collecter des </a:t>
            </a: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statistiques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Notifier</a:t>
            </a:r>
            <a:r>
              <a:rPr lang="fr-FR" sz="2100" dirty="0">
                <a:latin typeface="Helvetica"/>
                <a:cs typeface="Helvetica"/>
              </a:rPr>
              <a:t> les utilisateurs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latin typeface="Helvetica"/>
                <a:cs typeface="Helvetica"/>
              </a:rPr>
              <a:t>Assurer la </a:t>
            </a: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fiabilité du stockage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Contrôler l'accès </a:t>
            </a:r>
            <a:r>
              <a:rPr lang="fr-FR" sz="2100" dirty="0">
                <a:latin typeface="Helvetica"/>
                <a:cs typeface="Helvetica"/>
              </a:rPr>
              <a:t>aux objets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Identifier</a:t>
            </a:r>
            <a:r>
              <a:rPr lang="fr-FR" sz="2100" dirty="0">
                <a:latin typeface="Helvetica"/>
                <a:cs typeface="Helvetica"/>
              </a:rPr>
              <a:t> de manière unique les objets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latin typeface="Helvetica"/>
                <a:cs typeface="Helvetica"/>
              </a:rPr>
              <a:t>Garder un </a:t>
            </a: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historique</a:t>
            </a:r>
            <a:r>
              <a:rPr lang="fr-FR" sz="2100" dirty="0">
                <a:latin typeface="Helvetica"/>
                <a:cs typeface="Helvetica"/>
              </a:rPr>
              <a:t> des états des objets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latin typeface="Helvetica"/>
                <a:cs typeface="Helvetica"/>
              </a:rPr>
              <a:t>Faciliter le travail avant </a:t>
            </a:r>
            <a:r>
              <a:rPr lang="fr-FR" sz="2100" dirty="0">
                <a:solidFill>
                  <a:srgbClr val="3366FF"/>
                </a:solidFill>
                <a:latin typeface="Helvetica"/>
                <a:cs typeface="Helvetica"/>
              </a:rPr>
              <a:t>publication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</a:pPr>
            <a:r>
              <a:rPr lang="fr-FR" sz="2100" dirty="0">
                <a:latin typeface="Helvetica"/>
                <a:cs typeface="Helvetica"/>
              </a:rPr>
              <a:t>Transmettre pour </a:t>
            </a:r>
            <a:r>
              <a:rPr lang="fr-FR" sz="2100" dirty="0" smtClean="0">
                <a:latin typeface="Helvetica"/>
                <a:cs typeface="Helvetica"/>
              </a:rPr>
              <a:t>l’</a:t>
            </a:r>
            <a:r>
              <a:rPr lang="fr-FR" sz="2100" dirty="0" smtClean="0">
                <a:solidFill>
                  <a:srgbClr val="3366FF"/>
                </a:solidFill>
                <a:latin typeface="Helvetica"/>
                <a:cs typeface="Helvetica"/>
              </a:rPr>
              <a:t>archivage</a:t>
            </a:r>
            <a:r>
              <a:rPr lang="fr-FR" sz="2100" dirty="0" smtClean="0">
                <a:latin typeface="Helvetica"/>
                <a:cs typeface="Helvetica"/>
              </a:rPr>
              <a:t> </a:t>
            </a:r>
            <a:r>
              <a:rPr lang="fr-FR" sz="2100" dirty="0">
                <a:latin typeface="Helvetica"/>
                <a:cs typeface="Helvetica"/>
              </a:rPr>
              <a:t>à long terme via la solution proposée par </a:t>
            </a:r>
            <a:r>
              <a:rPr lang="fr-FR" sz="2100" dirty="0" err="1">
                <a:latin typeface="Helvetica"/>
                <a:cs typeface="Helvetica"/>
              </a:rPr>
              <a:t>HumaNum</a:t>
            </a:r>
            <a:r>
              <a:rPr lang="fr-FR" sz="2100" dirty="0">
                <a:latin typeface="Helvetica"/>
                <a:cs typeface="Helvetica"/>
              </a:rPr>
              <a:t> et le CINES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23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ea typeface="+mj-ea"/>
                <a:cs typeface="Helvetica"/>
              </a:rPr>
              <a:t>Contexte général</a:t>
            </a:r>
            <a:endParaRPr lang="fr-FR" dirty="0">
              <a:solidFill>
                <a:srgbClr val="3366FF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139550" y="1417638"/>
            <a:ext cx="8875365" cy="510698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L'hébergement, le stockage et l'archivage des objets ne sont en fait qu'une partie du processus.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En amont, la phase de dépôt et de mise en forme est capitale</a:t>
            </a:r>
            <a:r>
              <a:rPr lang="fr-FR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.</a:t>
            </a:r>
            <a:endParaRPr lang="fr-FR" sz="2400" b="1" dirty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  <a:buFont typeface="Wingdings" charset="0"/>
              <a:buChar char=""/>
            </a:pP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Les utilisateurs émettent le souhait </a:t>
            </a:r>
            <a:r>
              <a:rPr lang="fr-FR" sz="1800" dirty="0">
                <a:solidFill>
                  <a:srgbClr val="3366FF"/>
                </a:solidFill>
                <a:latin typeface="Helvetica"/>
                <a:cs typeface="Helvetica"/>
              </a:rPr>
              <a:t>de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déposer une nouvelle ressource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  <a:buFont typeface="Wingdings" charset="0"/>
              <a:buChar char=""/>
            </a:pPr>
            <a:r>
              <a:rPr lang="fr-FR" sz="1800" dirty="0">
                <a:latin typeface="Helvetica"/>
                <a:cs typeface="Helvetica"/>
              </a:rPr>
              <a:t>Ils</a:t>
            </a:r>
            <a:r>
              <a:rPr lang="fr-FR" sz="18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proposent</a:t>
            </a:r>
            <a:r>
              <a:rPr lang="fr-FR" sz="18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1800" dirty="0">
                <a:solidFill>
                  <a:srgbClr val="000000"/>
                </a:solidFill>
                <a:latin typeface="Helvetica"/>
                <a:cs typeface="Helvetica"/>
              </a:rPr>
              <a:t>alors</a:t>
            </a:r>
            <a:r>
              <a:rPr lang="fr-FR" sz="18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un ensemble de données 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(fichiers) et de </a:t>
            </a:r>
            <a:r>
              <a:rPr lang="fr-FR" sz="1800" dirty="0" smtClean="0">
                <a:solidFill>
                  <a:srgbClr val="333333"/>
                </a:solidFill>
                <a:latin typeface="Helvetica"/>
                <a:cs typeface="Helvetica"/>
              </a:rPr>
              <a:t>métadonnées, </a:t>
            </a:r>
            <a:r>
              <a:rPr lang="fr-FR" sz="1800" b="1" dirty="0" smtClean="0">
                <a:solidFill>
                  <a:srgbClr val="3366FF"/>
                </a:solidFill>
                <a:latin typeface="Helvetica"/>
                <a:cs typeface="Helvetica"/>
              </a:rPr>
              <a:t>pas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toujours prêt à être publié en l'état 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car il ne répond pas forcément aux contraintes de publication ou d'archivage.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  <a:buFont typeface="Wingdings" charset="0"/>
              <a:buChar char=""/>
            </a:pP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U</a:t>
            </a:r>
            <a:r>
              <a:rPr lang="fr-FR" sz="1800" dirty="0" smtClean="0">
                <a:solidFill>
                  <a:srgbClr val="333333"/>
                </a:solidFill>
                <a:latin typeface="Helvetica"/>
                <a:cs typeface="Helvetica"/>
              </a:rPr>
              <a:t>n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travail de mise en forme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 </a:t>
            </a:r>
            <a:r>
              <a:rPr lang="fr-FR" sz="1800" dirty="0" smtClean="0">
                <a:solidFill>
                  <a:srgbClr val="333333"/>
                </a:solidFill>
                <a:latin typeface="Helvetica"/>
                <a:cs typeface="Helvetica"/>
              </a:rPr>
              <a:t>doit être fait en 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collaboration étroite avec le producteur des </a:t>
            </a:r>
            <a:r>
              <a:rPr lang="fr-FR" sz="1800" dirty="0" smtClean="0">
                <a:solidFill>
                  <a:srgbClr val="333333"/>
                </a:solidFill>
                <a:latin typeface="Helvetica"/>
                <a:cs typeface="Helvetica"/>
              </a:rPr>
              <a:t>ressources</a:t>
            </a:r>
            <a:endParaRPr lang="fr-FR" sz="1800" dirty="0">
              <a:solidFill>
                <a:srgbClr val="333333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  <a:buFont typeface="Wingdings" charset="0"/>
              <a:buChar char=""/>
            </a:pP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Une fois les objets prêts à être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diffusés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, il faut garantir la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pérennité</a:t>
            </a:r>
            <a:r>
              <a:rPr lang="fr-FR" sz="18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des données (elles ne changeront plus).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  <a:buFont typeface="Wingdings" charset="0"/>
              <a:buChar char=""/>
            </a:pP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Les producteurs peuvent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compléter</a:t>
            </a:r>
            <a:r>
              <a:rPr lang="fr-FR" sz="18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leur travail et publier une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nouvelle</a:t>
            </a:r>
            <a:r>
              <a:rPr lang="fr-FR" sz="1800" b="1" dirty="0">
                <a:solidFill>
                  <a:srgbClr val="333333"/>
                </a:solidFill>
                <a:latin typeface="Helvetica"/>
                <a:cs typeface="Helvetica"/>
              </a:rPr>
              <a:t>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version</a:t>
            </a:r>
            <a:r>
              <a:rPr lang="fr-FR" sz="1800" b="1" dirty="0">
                <a:solidFill>
                  <a:srgbClr val="333333"/>
                </a:solidFill>
                <a:latin typeface="Helvetica"/>
                <a:cs typeface="Helvetica"/>
              </a:rPr>
              <a:t> 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de la même ressource.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45000"/>
              <a:buFont typeface="Wingdings" charset="0"/>
              <a:buChar char=""/>
            </a:pP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Les producteurs peuvent également soumettre leurs ressources pour un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archivage à long terme</a:t>
            </a:r>
            <a:r>
              <a:rPr lang="fr-FR" sz="1800" dirty="0">
                <a:solidFill>
                  <a:srgbClr val="333333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0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z="4000" dirty="0" smtClean="0">
                <a:solidFill>
                  <a:srgbClr val="3366FF"/>
                </a:solidFill>
                <a:latin typeface="Helvetica"/>
                <a:cs typeface="Helvetica"/>
              </a:rPr>
              <a:t>Flux du travail</a:t>
            </a:r>
            <a:endParaRPr lang="fr-FR" sz="40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774825"/>
            <a:ext cx="8578850" cy="4625975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fr-FR" sz="2600" b="1" dirty="0" smtClean="0">
                <a:solidFill>
                  <a:srgbClr val="3366FF"/>
                </a:solidFill>
                <a:latin typeface="Helvetica"/>
                <a:cs typeface="Helvetica"/>
              </a:rPr>
              <a:t>On distingue donc 5 types de travail sur la plateforme</a:t>
            </a: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/>
              <a:buChar char="•"/>
              <a:defRPr/>
            </a:pPr>
            <a:endParaRPr lang="fr-FR" sz="2600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660650"/>
            <a:ext cx="8610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4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Le dépôt</a:t>
            </a: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7706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Helvetica"/>
                <a:cs typeface="Helvetica"/>
              </a:rPr>
              <a:t> </a:t>
            </a:r>
            <a:endParaRPr lang="fr-FR" dirty="0">
              <a:latin typeface="Helvetica"/>
              <a:cs typeface="Helvetic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70667" y="1600200"/>
            <a:ext cx="6316133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400" dirty="0">
                <a:latin typeface="Helvetica"/>
                <a:cs typeface="Helvetica"/>
              </a:rPr>
              <a:t>Le producteur dispose d'un moyen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simple</a:t>
            </a:r>
            <a:r>
              <a:rPr lang="fr-FR" sz="24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2400" dirty="0">
                <a:latin typeface="Helvetica"/>
                <a:cs typeface="Helvetica"/>
              </a:rPr>
              <a:t>de </a:t>
            </a:r>
            <a:r>
              <a:rPr lang="fr-FR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dépôt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de ses données</a:t>
            </a:r>
            <a:r>
              <a:rPr lang="fr-FR" sz="24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2400" dirty="0">
                <a:latin typeface="Helvetica"/>
                <a:cs typeface="Helvetica"/>
              </a:rPr>
              <a:t>même si ces données sont </a:t>
            </a:r>
            <a:r>
              <a:rPr lang="fr-FR" sz="2400" dirty="0" smtClean="0">
                <a:latin typeface="Helvetica"/>
                <a:cs typeface="Helvetica"/>
              </a:rPr>
              <a:t>encore </a:t>
            </a:r>
            <a:r>
              <a:rPr lang="fr-FR" sz="2400" dirty="0">
                <a:latin typeface="Helvetica"/>
                <a:cs typeface="Helvetica"/>
              </a:rPr>
              <a:t>impropres à la publication.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400" dirty="0" smtClean="0">
                <a:latin typeface="Helvetica"/>
                <a:cs typeface="Helvetica"/>
              </a:rPr>
              <a:t>Différentes </a:t>
            </a:r>
            <a:r>
              <a:rPr lang="fr-FR" sz="2400" dirty="0">
                <a:latin typeface="Helvetica"/>
                <a:cs typeface="Helvetica"/>
              </a:rPr>
              <a:t>méthodes sont </a:t>
            </a:r>
            <a:r>
              <a:rPr lang="fr-FR" sz="2400" dirty="0" smtClean="0">
                <a:latin typeface="Helvetica"/>
                <a:cs typeface="Helvetica"/>
              </a:rPr>
              <a:t>proposées pour le dépôt ou téléchargement </a:t>
            </a:r>
            <a:r>
              <a:rPr lang="fr-FR" sz="2400" dirty="0">
                <a:latin typeface="Helvetica"/>
                <a:cs typeface="Helvetica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>
                <a:latin typeface="Helvetica"/>
                <a:cs typeface="Helvetica"/>
              </a:rPr>
              <a:t>via </a:t>
            </a:r>
            <a:r>
              <a:rPr lang="fr-FR" sz="1800" b="1" dirty="0" smtClean="0">
                <a:solidFill>
                  <a:srgbClr val="3366FF"/>
                </a:solidFill>
                <a:latin typeface="Helvetica"/>
                <a:cs typeface="Helvetica"/>
              </a:rPr>
              <a:t>FTP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>
                <a:latin typeface="Helvetica"/>
                <a:cs typeface="Helvetica"/>
              </a:rPr>
              <a:t>sur </a:t>
            </a:r>
            <a:r>
              <a:rPr lang="fr-FR" sz="1800" dirty="0">
                <a:latin typeface="Helvetica"/>
                <a:cs typeface="Helvetica"/>
              </a:rPr>
              <a:t>un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partage réseau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latin typeface="Helvetica"/>
                <a:cs typeface="Helvetica"/>
              </a:rPr>
              <a:t>v</a:t>
            </a:r>
            <a:r>
              <a:rPr lang="fr-FR" sz="1800" dirty="0" smtClean="0">
                <a:latin typeface="Helvetica"/>
                <a:cs typeface="Helvetica"/>
              </a:rPr>
              <a:t>ia une </a:t>
            </a:r>
            <a:r>
              <a:rPr lang="fr-FR" sz="1800" b="1" dirty="0">
                <a:solidFill>
                  <a:srgbClr val="3366FF"/>
                </a:solidFill>
                <a:latin typeface="Helvetica"/>
                <a:cs typeface="Helvetica"/>
              </a:rPr>
              <a:t>interface web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latin typeface="Helvetica"/>
                <a:cs typeface="Helvetica"/>
              </a:rPr>
              <a:t>p</a:t>
            </a:r>
            <a:r>
              <a:rPr lang="fr-FR" sz="1800" dirty="0" smtClean="0">
                <a:latin typeface="Helvetica"/>
                <a:cs typeface="Helvetica"/>
              </a:rPr>
              <a:t>ar téléchargement de </a:t>
            </a:r>
            <a:r>
              <a:rPr lang="fr-FR" sz="1800" b="1" dirty="0" smtClean="0">
                <a:solidFill>
                  <a:srgbClr val="3366FF"/>
                </a:solidFill>
                <a:latin typeface="Helvetica"/>
                <a:cs typeface="Helvetica"/>
              </a:rPr>
              <a:t>fichiers compressés</a:t>
            </a:r>
            <a:endParaRPr lang="fr-FR" sz="2400" b="1" dirty="0">
              <a:solidFill>
                <a:srgbClr val="3366FF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400" dirty="0">
                <a:latin typeface="Helvetica"/>
                <a:cs typeface="Helvetica"/>
              </a:rPr>
              <a:t>Aussitôt déposées, les ressources sont </a:t>
            </a:r>
            <a:r>
              <a:rPr lang="fr-FR" sz="2400" b="1" dirty="0">
                <a:solidFill>
                  <a:srgbClr val="3366FF"/>
                </a:solidFill>
                <a:latin typeface="Helvetica"/>
                <a:cs typeface="Helvetica"/>
              </a:rPr>
              <a:t>sécurisées</a:t>
            </a:r>
            <a:r>
              <a:rPr lang="fr-FR" sz="24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2400" dirty="0">
                <a:latin typeface="Helvetica"/>
                <a:cs typeface="Helvetica"/>
              </a:rPr>
              <a:t>par l'utilisation de supports fiables (redondance) et par la réalisation de sauvegardes quotidiennes sur bande</a:t>
            </a:r>
            <a:r>
              <a:rPr lang="fr-FR" sz="2400" dirty="0" smtClean="0">
                <a:latin typeface="Helvetica"/>
                <a:cs typeface="Helvetica"/>
              </a:rPr>
              <a:t>.</a:t>
            </a:r>
            <a:endParaRPr lang="fr-FR" sz="2400" dirty="0">
              <a:latin typeface="Helvetica"/>
              <a:cs typeface="Helvetica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15" name="Grouper 14"/>
          <p:cNvGrpSpPr/>
          <p:nvPr/>
        </p:nvGrpSpPr>
        <p:grpSpPr>
          <a:xfrm>
            <a:off x="457200" y="2540792"/>
            <a:ext cx="1643063" cy="2528887"/>
            <a:chOff x="3750468" y="2164556"/>
            <a:chExt cx="1643063" cy="2528887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750468" y="3617118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 dirty="0">
                  <a:solidFill>
                    <a:srgbClr val="000000"/>
                  </a:solidFill>
                  <a:latin typeface="Ubuntu Medium" charset="0"/>
                </a:rPr>
                <a:t>Dépôt</a:t>
              </a:r>
            </a:p>
          </p:txBody>
        </p:sp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4533106" y="2164556"/>
              <a:ext cx="860425" cy="866775"/>
            </a:xfrm>
            <a:prstGeom prst="borderCallout2">
              <a:avLst>
                <a:gd name="adj1" fmla="val 22995"/>
                <a:gd name="adj2" fmla="val -10505"/>
                <a:gd name="adj3" fmla="val 18519"/>
                <a:gd name="adj4" fmla="val -16667"/>
                <a:gd name="adj5" fmla="val 164588"/>
                <a:gd name="adj6" fmla="val -59606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latin typeface="Ubuntu" charset="0"/>
                </a:rPr>
                <a:t>FTP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latin typeface="Ubuntu" charset="0"/>
                </a:rPr>
                <a:t>Samba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 err="1">
                  <a:latin typeface="Ubuntu" charset="0"/>
                </a:rPr>
                <a:t>DropBox</a:t>
              </a:r>
              <a:endParaRPr lang="fr-FR" sz="1200" dirty="0"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latin typeface="Ubuntu" charset="0"/>
                </a:rPr>
                <a:t>ZIP/Bag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48906" y="4399756"/>
              <a:ext cx="9588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&lt;producer&gt;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9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  <a:defRPr/>
            </a:pPr>
            <a:r>
              <a:rPr lang="fr-FR" sz="4000" dirty="0" smtClean="0">
                <a:solidFill>
                  <a:srgbClr val="3366FF"/>
                </a:solidFill>
                <a:latin typeface="Helvetica"/>
                <a:cs typeface="Helvetica"/>
              </a:rPr>
              <a:t>Un accompagnement dès cette phase de dépôt  </a:t>
            </a:r>
            <a:endParaRPr lang="fr-FR" sz="40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413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3200" dirty="0" smtClean="0">
                <a:latin typeface="Helvetica"/>
                <a:cs typeface="Helvetica"/>
              </a:rPr>
              <a:t>Trois </a:t>
            </a:r>
            <a:r>
              <a:rPr lang="fr-FR" sz="3200" dirty="0" smtClean="0">
                <a:solidFill>
                  <a:srgbClr val="3366FF"/>
                </a:solidFill>
                <a:latin typeface="Helvetica"/>
                <a:cs typeface="Helvetica"/>
              </a:rPr>
              <a:t>Centres de compétences thématiques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Oral</a:t>
            </a:r>
            <a:r>
              <a:rPr lang="fr-FR" dirty="0" smtClean="0">
                <a:latin typeface="Helvetica"/>
                <a:cs typeface="Helvetica"/>
              </a:rPr>
              <a:t> : (SLDR &amp; </a:t>
            </a:r>
            <a:r>
              <a:rPr lang="fr-FR" dirty="0" err="1" smtClean="0">
                <a:latin typeface="Helvetica"/>
                <a:cs typeface="Helvetica"/>
              </a:rPr>
              <a:t>Modyco</a:t>
            </a:r>
            <a:r>
              <a:rPr lang="fr-FR" dirty="0">
                <a:latin typeface="Helvetica"/>
                <a:cs typeface="Helvetica"/>
              </a:rPr>
              <a:t>)</a:t>
            </a:r>
            <a:endParaRPr lang="fr-FR" dirty="0" smtClean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b="1" dirty="0" err="1" smtClean="0">
                <a:solidFill>
                  <a:srgbClr val="3366FF"/>
                </a:solidFill>
                <a:latin typeface="Helvetica"/>
                <a:cs typeface="Helvetica"/>
              </a:rPr>
              <a:t>Multi-modal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>
                <a:latin typeface="Helvetica"/>
                <a:cs typeface="Helvetica"/>
              </a:rPr>
              <a:t>(SLDR &amp; </a:t>
            </a:r>
            <a:r>
              <a:rPr lang="fr-FR" dirty="0" err="1">
                <a:latin typeface="Helvetica"/>
                <a:cs typeface="Helvetica"/>
              </a:rPr>
              <a:t>Modyco</a:t>
            </a:r>
            <a:r>
              <a:rPr lang="fr-FR" dirty="0" smtClean="0">
                <a:latin typeface="Helvetica"/>
                <a:cs typeface="Helvetica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Ecrit</a:t>
            </a:r>
            <a:r>
              <a:rPr lang="fr-FR" dirty="0">
                <a:latin typeface="Helvetica"/>
                <a:cs typeface="Helvetica"/>
              </a:rPr>
              <a:t> (ATILF/CNRTL</a:t>
            </a:r>
            <a:r>
              <a:rPr lang="fr-FR" dirty="0" smtClean="0">
                <a:latin typeface="Helvetica"/>
                <a:cs typeface="Helvetica"/>
              </a:rPr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8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Espace de travail sécurisé</a:t>
            </a: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Helvetica"/>
                <a:cs typeface="Helvetica"/>
              </a:rPr>
              <a:t>  </a:t>
            </a:r>
            <a:endParaRPr lang="fr-FR" dirty="0">
              <a:latin typeface="Helvetica"/>
              <a:cs typeface="Helvetic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latin typeface="Helvetica"/>
                <a:cs typeface="Helvetica"/>
              </a:rPr>
              <a:t>Via un espace de travail en ligne, un partage de fichiers et une </a:t>
            </a:r>
            <a:r>
              <a:rPr lang="fr-FR" dirty="0" smtClean="0">
                <a:latin typeface="Helvetica"/>
                <a:cs typeface="Helvetica"/>
              </a:rPr>
              <a:t>API, </a:t>
            </a:r>
            <a:r>
              <a:rPr lang="fr-FR" dirty="0">
                <a:latin typeface="Helvetica"/>
                <a:cs typeface="Helvetica"/>
              </a:rPr>
              <a:t>le producteur peut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travailler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>
                <a:latin typeface="Helvetica"/>
                <a:cs typeface="Helvetica"/>
              </a:rPr>
              <a:t>sur ses données.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>
                <a:latin typeface="Helvetica"/>
                <a:cs typeface="Helvetica"/>
              </a:rPr>
              <a:t>Cet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espace de travail est sécurisé </a:t>
            </a:r>
            <a:r>
              <a:rPr lang="fr-FR" dirty="0" smtClean="0">
                <a:latin typeface="Helvetica"/>
                <a:cs typeface="Helvetica"/>
              </a:rPr>
              <a:t>(sauvegarde journalière)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>
                <a:latin typeface="Helvetica"/>
                <a:cs typeface="Helvetica"/>
              </a:rPr>
              <a:t>Il </a:t>
            </a:r>
            <a:r>
              <a:rPr lang="fr-FR" dirty="0">
                <a:latin typeface="Helvetica"/>
                <a:cs typeface="Helvetica"/>
              </a:rPr>
              <a:t>bénéficie en outre </a:t>
            </a:r>
            <a:r>
              <a:rPr lang="fr-FR" dirty="0" smtClean="0">
                <a:latin typeface="Helvetica"/>
                <a:cs typeface="Helvetica"/>
              </a:rPr>
              <a:t>d’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outils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en ligne</a:t>
            </a:r>
            <a:r>
              <a:rPr lang="fr-FR" dirty="0">
                <a:latin typeface="Helvetica"/>
                <a:cs typeface="Helvetica"/>
              </a:rPr>
              <a:t> spécifiques qui vont lui permettre </a:t>
            </a:r>
            <a:r>
              <a:rPr lang="fr-FR" dirty="0" smtClean="0">
                <a:latin typeface="Helvetica"/>
                <a:cs typeface="Helvetica"/>
              </a:rPr>
              <a:t>d’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enrichir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son travail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>
                <a:latin typeface="Helvetica"/>
                <a:cs typeface="Helvetica"/>
              </a:rPr>
              <a:t>(alignement, annotation, …</a:t>
            </a:r>
            <a:r>
              <a:rPr lang="fr-FR" dirty="0" smtClean="0">
                <a:latin typeface="Helvetica"/>
                <a:cs typeface="Helvetica"/>
              </a:rPr>
              <a:t>)</a:t>
            </a:r>
            <a:endParaRPr lang="fr-FR" dirty="0"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>
                <a:latin typeface="Helvetica"/>
                <a:cs typeface="Helvetica"/>
              </a:rPr>
              <a:t>L’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accès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>
                <a:latin typeface="Helvetica"/>
                <a:cs typeface="Helvetica"/>
              </a:rPr>
              <a:t>aux données est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contrôlé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>
                <a:latin typeface="Helvetica"/>
                <a:cs typeface="Helvetica"/>
              </a:rPr>
              <a:t>et elles ne sont visibles que par les membres de l'espace de travail et les administrateurs de la plate forme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326760" y="2020094"/>
            <a:ext cx="4157663" cy="2817812"/>
            <a:chOff x="809625" y="1652588"/>
            <a:chExt cx="4157663" cy="2817812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809625" y="310515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Dépôt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041650" y="310515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Travail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106613" y="3465513"/>
              <a:ext cx="936625" cy="1587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11" name="AutoShape 12"/>
            <p:cNvSpPr>
              <a:spLocks/>
            </p:cNvSpPr>
            <p:nvPr/>
          </p:nvSpPr>
          <p:spPr bwMode="auto">
            <a:xfrm>
              <a:off x="1592263" y="1652588"/>
              <a:ext cx="860425" cy="901700"/>
            </a:xfrm>
            <a:prstGeom prst="borderCallout2">
              <a:avLst>
                <a:gd name="adj1" fmla="val 22144"/>
                <a:gd name="adj2" fmla="val -10505"/>
                <a:gd name="adj3" fmla="val 18519"/>
                <a:gd name="adj4" fmla="val -16667"/>
                <a:gd name="adj5" fmla="val 158338"/>
                <a:gd name="adj6" fmla="val -59606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FTP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Samba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DropBox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ZIP/Bag</a:t>
              </a:r>
            </a:p>
          </p:txBody>
        </p:sp>
        <p:sp>
          <p:nvSpPr>
            <p:cNvPr id="12" name="AutoShape 13"/>
            <p:cNvSpPr>
              <a:spLocks/>
            </p:cNvSpPr>
            <p:nvPr/>
          </p:nvSpPr>
          <p:spPr bwMode="auto">
            <a:xfrm>
              <a:off x="3838575" y="1665288"/>
              <a:ext cx="1128713" cy="901700"/>
            </a:xfrm>
            <a:prstGeom prst="borderCallout2">
              <a:avLst>
                <a:gd name="adj1" fmla="val 22144"/>
                <a:gd name="adj2" fmla="val -7963"/>
                <a:gd name="adj3" fmla="val 18519"/>
                <a:gd name="adj4" fmla="val -16667"/>
                <a:gd name="adj5" fmla="val 158296"/>
                <a:gd name="adj6" fmla="val -45347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Forge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GED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Workflow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Boite à outils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122363" y="3922713"/>
              <a:ext cx="9588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&lt;producer&gt;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330575" y="3922713"/>
              <a:ext cx="9588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&lt;producer&gt;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317875" y="4176713"/>
              <a:ext cx="105251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&lt;moderator&gt;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68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Objectifs de 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ma </a:t>
            </a:r>
            <a:r>
              <a:rPr lang="fr-FR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présentation</a:t>
            </a:r>
            <a:endParaRPr lang="fr-FR" dirty="0">
              <a:solidFill>
                <a:srgbClr val="3366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 3" charset="0"/>
              <a:buChar char=""/>
            </a:pPr>
            <a:endParaRPr lang="fr-FR" sz="2600" dirty="0">
              <a:latin typeface="Helvetica" charset="0"/>
              <a:cs typeface="Helvetic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 3" charset="0"/>
              <a:buChar char=""/>
            </a:pPr>
            <a:r>
              <a:rPr lang="fr-FR" sz="2600" dirty="0">
                <a:latin typeface="Helvetica" charset="0"/>
                <a:cs typeface="Helvetica" charset="0"/>
              </a:rPr>
              <a:t>En l’</a:t>
            </a:r>
            <a:r>
              <a:rPr lang="fr-FR" altLang="ja-JP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absence de cadre juridique </a:t>
            </a:r>
            <a:r>
              <a:rPr lang="fr-FR" altLang="ja-JP" sz="2600" dirty="0">
                <a:latin typeface="Helvetica" charset="0"/>
                <a:cs typeface="Helvetica" charset="0"/>
              </a:rPr>
              <a:t>clair les </a:t>
            </a:r>
            <a:r>
              <a:rPr lang="fr-FR" altLang="ja-JP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questions d</a:t>
            </a:r>
            <a:r>
              <a:rPr lang="fr-FR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’</a:t>
            </a:r>
            <a:r>
              <a:rPr lang="fr-FR" altLang="ja-JP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éthique</a:t>
            </a:r>
            <a:r>
              <a:rPr lang="fr-FR" altLang="ja-JP" sz="2600" dirty="0">
                <a:latin typeface="Helvetica" charset="0"/>
                <a:cs typeface="Helvetica" charset="0"/>
              </a:rPr>
              <a:t> dans l</a:t>
            </a:r>
            <a:r>
              <a:rPr lang="fr-FR" sz="2600" dirty="0">
                <a:latin typeface="Helvetica" charset="0"/>
                <a:cs typeface="Helvetica" charset="0"/>
              </a:rPr>
              <a:t>’</a:t>
            </a:r>
            <a:r>
              <a:rPr lang="fr-FR" altLang="ja-JP" sz="2600" dirty="0">
                <a:latin typeface="Helvetica" charset="0"/>
                <a:cs typeface="Helvetica" charset="0"/>
              </a:rPr>
              <a:t>usage de ces plateformes et de leurs ressources sont </a:t>
            </a:r>
            <a:r>
              <a:rPr lang="fr-FR" altLang="ja-JP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particulièrement importantes.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3" charset="0"/>
              <a:buChar char=""/>
            </a:pPr>
            <a:endParaRPr lang="fr-FR" sz="2600" dirty="0">
              <a:latin typeface="Helvetica" charset="0"/>
              <a:cs typeface="Helvetic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 3" charset="0"/>
              <a:buChar char=""/>
            </a:pPr>
            <a:r>
              <a:rPr lang="fr-FR" sz="2600" dirty="0">
                <a:latin typeface="Helvetica" charset="0"/>
                <a:cs typeface="Helvetica" charset="0"/>
              </a:rPr>
              <a:t>Quelques </a:t>
            </a:r>
            <a:r>
              <a:rPr lang="fr-FR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questions d’éthique dans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Symbol" charset="0"/>
              <a:buChar char="·"/>
            </a:pPr>
            <a:r>
              <a:rPr lang="fr-FR" sz="2400" dirty="0">
                <a:latin typeface="Helvetica" charset="0"/>
                <a:cs typeface="Helvetica" charset="0"/>
              </a:rPr>
              <a:t>l’</a:t>
            </a:r>
            <a:r>
              <a:rPr lang="fr-FR" altLang="ja-JP" sz="2400" dirty="0">
                <a:solidFill>
                  <a:srgbClr val="3366FF"/>
                </a:solidFill>
                <a:latin typeface="Helvetica" charset="0"/>
                <a:cs typeface="Helvetica" charset="0"/>
              </a:rPr>
              <a:t>exploitation de plateformes </a:t>
            </a:r>
            <a:r>
              <a:rPr lang="fr-FR" altLang="ja-JP" sz="2400" dirty="0">
                <a:latin typeface="Helvetica" charset="0"/>
                <a:cs typeface="Helvetica" charset="0"/>
              </a:rPr>
              <a:t>de mutualisation de ressources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Symbol" charset="0"/>
              <a:buChar char="·"/>
            </a:pPr>
            <a:r>
              <a:rPr lang="fr-FR" sz="2400" dirty="0">
                <a:latin typeface="Helvetica" charset="0"/>
                <a:cs typeface="Helvetica" charset="0"/>
              </a:rPr>
              <a:t>ou l’</a:t>
            </a:r>
            <a:r>
              <a:rPr lang="fr-FR" altLang="ja-JP" sz="2400" dirty="0">
                <a:solidFill>
                  <a:srgbClr val="3366FF"/>
                </a:solidFill>
                <a:latin typeface="Helvetica" charset="0"/>
                <a:cs typeface="Helvetica" charset="0"/>
              </a:rPr>
              <a:t>exploitation de ressources issues de ces plateformes.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Symbol" charset="0"/>
              <a:buChar char="·"/>
            </a:pPr>
            <a:endParaRPr lang="fr-FR" sz="2400" dirty="0">
              <a:latin typeface="Helvetica" charset="0"/>
              <a:cs typeface="Helvetic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charset="0"/>
              <a:buChar char="·"/>
            </a:pPr>
            <a:r>
              <a:rPr lang="fr-FR" sz="2600" dirty="0">
                <a:latin typeface="Helvetica" charset="0"/>
                <a:cs typeface="Helvetica" charset="0"/>
              </a:rPr>
              <a:t>Remarque : compte tenu du temps imparti je me limiterai </a:t>
            </a:r>
            <a:r>
              <a:rPr lang="fr-FR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uniquement </a:t>
            </a:r>
            <a:r>
              <a:rPr lang="fr-FR" sz="2600" dirty="0">
                <a:latin typeface="Helvetica" charset="0"/>
                <a:cs typeface="Helvetica" charset="0"/>
              </a:rPr>
              <a:t>à </a:t>
            </a:r>
            <a:r>
              <a:rPr lang="fr-FR" sz="2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quelques points.</a:t>
            </a:r>
          </a:p>
        </p:txBody>
      </p:sp>
    </p:spTree>
    <p:extLst>
      <p:ext uri="{BB962C8B-B14F-4D97-AF65-F5344CB8AC3E}">
        <p14:creationId xmlns:p14="http://schemas.microsoft.com/office/powerpoint/2010/main" val="215910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Publication</a:t>
            </a: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9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Helvetica"/>
                <a:cs typeface="Helvetica"/>
              </a:rPr>
              <a:t> </a:t>
            </a: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latin typeface="Helvetica"/>
                <a:cs typeface="Helvetica"/>
              </a:rPr>
              <a:t>Une fois </a:t>
            </a:r>
            <a:r>
              <a:rPr lang="fr-FR" dirty="0" smtClean="0">
                <a:latin typeface="Helvetica"/>
                <a:cs typeface="Helvetica"/>
              </a:rPr>
              <a:t>les </a:t>
            </a:r>
            <a:r>
              <a:rPr lang="fr-FR" dirty="0">
                <a:latin typeface="Helvetica"/>
                <a:cs typeface="Helvetica"/>
              </a:rPr>
              <a:t>données </a:t>
            </a:r>
            <a:r>
              <a:rPr lang="fr-FR" dirty="0" smtClean="0">
                <a:latin typeface="Helvetica"/>
                <a:cs typeface="Helvetica"/>
              </a:rPr>
              <a:t>prêtes</a:t>
            </a:r>
            <a:r>
              <a:rPr lang="fr-FR" dirty="0">
                <a:latin typeface="Helvetica"/>
                <a:cs typeface="Helvetica"/>
              </a:rPr>
              <a:t>, le producteur peut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soumettre son travail pour publication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. </a:t>
            </a:r>
            <a:endParaRPr lang="fr-FR" dirty="0">
              <a:solidFill>
                <a:srgbClr val="3366FF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latin typeface="Helvetica"/>
                <a:cs typeface="Helvetica"/>
              </a:rPr>
              <a:t>Il peut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suivre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l'état de ses demandes </a:t>
            </a:r>
            <a:r>
              <a:rPr lang="fr-FR" dirty="0">
                <a:latin typeface="Helvetica"/>
                <a:cs typeface="Helvetica"/>
              </a:rPr>
              <a:t>et, en collaboration avec les administrateurs, aboutir à une version stable de sa ressource</a:t>
            </a:r>
            <a:r>
              <a:rPr lang="fr-FR" dirty="0" smtClean="0">
                <a:latin typeface="Helvetica"/>
                <a:cs typeface="Helvetica"/>
              </a:rPr>
              <a:t>.</a:t>
            </a:r>
            <a:endParaRPr lang="fr-FR" dirty="0"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Plusieurs formes de publications </a:t>
            </a:r>
            <a:r>
              <a:rPr lang="fr-FR" dirty="0">
                <a:latin typeface="Helvetica"/>
                <a:cs typeface="Helvetica"/>
              </a:rPr>
              <a:t>sont possibles (tous, restreint, privé)</a:t>
            </a: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1454151" y="1275169"/>
            <a:ext cx="6115050" cy="2573337"/>
            <a:chOff x="796925" y="1138238"/>
            <a:chExt cx="6115050" cy="2573337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796925" y="259080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Dépôt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3028950" y="259080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 dirty="0">
                  <a:solidFill>
                    <a:srgbClr val="000000"/>
                  </a:solidFill>
                  <a:latin typeface="Ubuntu Medium" charset="0"/>
                </a:rPr>
                <a:t>Travail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5260975" y="259080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Publication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092325" y="2951163"/>
              <a:ext cx="936625" cy="1587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4324350" y="2951163"/>
              <a:ext cx="936625" cy="1587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1577975" y="1138238"/>
              <a:ext cx="860425" cy="901700"/>
            </a:xfrm>
            <a:prstGeom prst="borderCallout2">
              <a:avLst>
                <a:gd name="adj1" fmla="val 22144"/>
                <a:gd name="adj2" fmla="val -10505"/>
                <a:gd name="adj3" fmla="val 18519"/>
                <a:gd name="adj4" fmla="val -16667"/>
                <a:gd name="adj5" fmla="val 158338"/>
                <a:gd name="adj6" fmla="val -59606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FTP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Samba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DropBox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ZIP/Bag</a:t>
              </a:r>
            </a:p>
          </p:txBody>
        </p:sp>
        <p:sp>
          <p:nvSpPr>
            <p:cNvPr id="13" name="AutoShape 15"/>
            <p:cNvSpPr>
              <a:spLocks/>
            </p:cNvSpPr>
            <p:nvPr/>
          </p:nvSpPr>
          <p:spPr bwMode="auto">
            <a:xfrm>
              <a:off x="3824288" y="1150938"/>
              <a:ext cx="1000125" cy="901700"/>
            </a:xfrm>
            <a:prstGeom prst="borderCallout2">
              <a:avLst>
                <a:gd name="adj1" fmla="val 22144"/>
                <a:gd name="adj2" fmla="val -9037"/>
                <a:gd name="adj3" fmla="val 18519"/>
                <a:gd name="adj4" fmla="val -16667"/>
                <a:gd name="adj5" fmla="val 158296"/>
                <a:gd name="adj6" fmla="val -51278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Forge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GED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Workflow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Boite à outils</a:t>
              </a:r>
            </a:p>
          </p:txBody>
        </p:sp>
        <p:sp>
          <p:nvSpPr>
            <p:cNvPr id="14" name="AutoShape 16"/>
            <p:cNvSpPr>
              <a:spLocks/>
            </p:cNvSpPr>
            <p:nvPr/>
          </p:nvSpPr>
          <p:spPr bwMode="auto">
            <a:xfrm>
              <a:off x="6051550" y="1138238"/>
              <a:ext cx="860425" cy="733184"/>
            </a:xfrm>
            <a:prstGeom prst="borderCallout2">
              <a:avLst>
                <a:gd name="adj1" fmla="val 42495"/>
                <a:gd name="adj2" fmla="val -10505"/>
                <a:gd name="adj3" fmla="val 18519"/>
                <a:gd name="adj4" fmla="val -16667"/>
                <a:gd name="adj5" fmla="val 211944"/>
                <a:gd name="adj6" fmla="val -59606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CMS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 smtClean="0">
                  <a:solidFill>
                    <a:srgbClr val="000000"/>
                  </a:solidFill>
                  <a:latin typeface="Ubuntu" charset="0"/>
                </a:rPr>
                <a:t>Base de 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 smtClean="0">
                  <a:solidFill>
                    <a:srgbClr val="000000"/>
                  </a:solidFill>
                  <a:latin typeface="Ubuntu" charset="0"/>
                </a:rPr>
                <a:t>données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108075" y="3408363"/>
              <a:ext cx="9588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&lt;producer&gt;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316288" y="3408363"/>
              <a:ext cx="9588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&lt;producer&gt;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426075" y="3417888"/>
              <a:ext cx="105251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&lt;moderator&gt;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60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860424"/>
          </a:xfrm>
        </p:spPr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Archivage</a:t>
            </a: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60837"/>
            <a:ext cx="6248400" cy="21955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>
                <a:latin typeface="Helvetica"/>
                <a:cs typeface="Helvetica"/>
              </a:rPr>
              <a:t>Les </a:t>
            </a:r>
            <a:r>
              <a:rPr lang="fr-FR" dirty="0">
                <a:latin typeface="Helvetica"/>
                <a:cs typeface="Helvetica"/>
              </a:rPr>
              <a:t>données publiées peuvent être soumises pour </a:t>
            </a:r>
            <a:r>
              <a:rPr lang="fr-FR" dirty="0" smtClean="0">
                <a:latin typeface="Helvetica"/>
                <a:cs typeface="Helvetica"/>
              </a:rPr>
              <a:t>archivage et</a:t>
            </a:r>
            <a:r>
              <a:rPr lang="fr-FR" dirty="0">
                <a:latin typeface="Helvetica"/>
                <a:cs typeface="Helvetica"/>
              </a:rPr>
              <a:t>/ou pour consultation simple</a:t>
            </a:r>
            <a:r>
              <a:rPr lang="fr-FR" dirty="0" smtClean="0">
                <a:latin typeface="Helvetica"/>
                <a:cs typeface="Helvetica"/>
              </a:rPr>
              <a:t>.</a:t>
            </a:r>
            <a:endParaRPr lang="fr-FR" dirty="0"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latin typeface="Helvetica"/>
                <a:cs typeface="Helvetica"/>
              </a:rPr>
              <a:t>L'enrichissement automatique des données pendant les phases antérieures a permis de disposer de données 'propres' à être consultées.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latin typeface="Helvetica"/>
                <a:cs typeface="Helvetica"/>
              </a:rPr>
              <a:t>De plus le format d'archivage a été vérifié</a:t>
            </a:r>
            <a:r>
              <a:rPr lang="fr-FR" dirty="0" smtClean="0">
                <a:latin typeface="Helvetica"/>
                <a:cs typeface="Helvetica"/>
              </a:rPr>
              <a:t>.</a:t>
            </a:r>
            <a:endParaRPr lang="fr-FR" dirty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71438" y="889000"/>
            <a:ext cx="9001125" cy="4492625"/>
            <a:chOff x="738188" y="863600"/>
            <a:chExt cx="9001125" cy="4492625"/>
          </a:xfrm>
        </p:grpSpPr>
        <p:sp>
          <p:nvSpPr>
            <p:cNvPr id="7" name="AutoShape 21"/>
            <p:cNvSpPr>
              <a:spLocks/>
            </p:cNvSpPr>
            <p:nvPr/>
          </p:nvSpPr>
          <p:spPr bwMode="auto">
            <a:xfrm>
              <a:off x="8339138" y="3165475"/>
              <a:ext cx="1400175" cy="792163"/>
            </a:xfrm>
            <a:prstGeom prst="borderCallout2">
              <a:avLst>
                <a:gd name="adj1" fmla="val 25167"/>
                <a:gd name="adj2" fmla="val -6454"/>
                <a:gd name="adj3" fmla="val 18519"/>
                <a:gd name="adj4" fmla="val -16667"/>
                <a:gd name="adj5" fmla="val 115991"/>
                <a:gd name="adj6" fmla="val -26944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MarketPlace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SearchEngine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OAI-PMH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API REST</a:t>
              </a:r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738188" y="863600"/>
              <a:ext cx="8567737" cy="4492625"/>
              <a:chOff x="738188" y="863600"/>
              <a:chExt cx="8567737" cy="4492625"/>
            </a:xfrm>
          </p:grpSpPr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>
                <a:off x="738188" y="2805113"/>
                <a:ext cx="1295400" cy="720725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36000" cap="flat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78876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</a:tabLst>
                </a:pPr>
                <a:r>
                  <a:rPr lang="fr-FR">
                    <a:solidFill>
                      <a:srgbClr val="000000"/>
                    </a:solidFill>
                    <a:latin typeface="Ubuntu Medium" charset="0"/>
                  </a:rPr>
                  <a:t>Dépôt</a:t>
                </a:r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>
                <a:off x="2970213" y="2805113"/>
                <a:ext cx="1295400" cy="720725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36000" cap="flat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78876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</a:tabLst>
                </a:pPr>
                <a:r>
                  <a:rPr lang="fr-FR">
                    <a:solidFill>
                      <a:srgbClr val="000000"/>
                    </a:solidFill>
                    <a:latin typeface="Ubuntu Medium" charset="0"/>
                  </a:rPr>
                  <a:t>Travail</a:t>
                </a:r>
              </a:p>
            </p:txBody>
          </p:sp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5202238" y="2805113"/>
                <a:ext cx="1295400" cy="720725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36000" cap="flat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78876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</a:tabLst>
                </a:pPr>
                <a:r>
                  <a:rPr lang="fr-FR" dirty="0">
                    <a:solidFill>
                      <a:srgbClr val="000000"/>
                    </a:solidFill>
                    <a:latin typeface="Ubuntu Medium" charset="0"/>
                  </a:rPr>
                  <a:t>Publication</a:t>
                </a:r>
              </a:p>
            </p:txBody>
          </p:sp>
          <p:sp>
            <p:nvSpPr>
              <p:cNvPr id="12" name="AutoShape 12"/>
              <p:cNvSpPr>
                <a:spLocks noChangeArrowheads="1"/>
              </p:cNvSpPr>
              <p:nvPr/>
            </p:nvSpPr>
            <p:spPr bwMode="auto">
              <a:xfrm>
                <a:off x="7721600" y="1689100"/>
                <a:ext cx="1584325" cy="720725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36000" cap="flat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78876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</a:tabLst>
                </a:pPr>
                <a:r>
                  <a:rPr lang="fr-FR">
                    <a:solidFill>
                      <a:srgbClr val="000000"/>
                    </a:solidFill>
                    <a:latin typeface="Ubuntu Medium" charset="0"/>
                  </a:rPr>
                  <a:t>Archivage</a:t>
                </a: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7721600" y="4102100"/>
                <a:ext cx="1584325" cy="720725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36000" cap="flat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78876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</a:tabLst>
                </a:pPr>
                <a:r>
                  <a:rPr lang="fr-FR">
                    <a:solidFill>
                      <a:srgbClr val="000000"/>
                    </a:solidFill>
                    <a:latin typeface="Ubuntu Medium" charset="0"/>
                  </a:rPr>
                  <a:t>Consultation</a:t>
                </a: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033588" y="3165475"/>
                <a:ext cx="936625" cy="1588"/>
              </a:xfrm>
              <a:prstGeom prst="line">
                <a:avLst/>
              </a:prstGeom>
              <a:noFill/>
              <a:ln w="36000" cap="flat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4265613" y="3165475"/>
                <a:ext cx="936625" cy="1588"/>
              </a:xfrm>
              <a:prstGeom prst="line">
                <a:avLst/>
              </a:prstGeom>
              <a:noFill/>
              <a:ln w="36000" cap="flat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6497638" y="2011363"/>
                <a:ext cx="1223962" cy="1155700"/>
              </a:xfrm>
              <a:prstGeom prst="line">
                <a:avLst/>
              </a:prstGeom>
              <a:noFill/>
              <a:ln w="36000" cap="flat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6497638" y="3165475"/>
                <a:ext cx="1223962" cy="1295400"/>
              </a:xfrm>
              <a:prstGeom prst="line">
                <a:avLst/>
              </a:prstGeom>
              <a:noFill/>
              <a:ln w="36000" cap="flat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1519238" y="1354138"/>
                <a:ext cx="860425" cy="901700"/>
              </a:xfrm>
              <a:prstGeom prst="borderCallout2">
                <a:avLst>
                  <a:gd name="adj1" fmla="val 22144"/>
                  <a:gd name="adj2" fmla="val -10505"/>
                  <a:gd name="adj3" fmla="val 18519"/>
                  <a:gd name="adj4" fmla="val -16667"/>
                  <a:gd name="adj5" fmla="val 158338"/>
                  <a:gd name="adj6" fmla="val -59606"/>
                </a:avLst>
              </a:prstGeom>
              <a:solidFill>
                <a:srgbClr val="FFFFFF"/>
              </a:solidFill>
              <a:ln w="36000" cap="flat">
                <a:solidFill>
                  <a:srgbClr val="9999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63000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lnSpc>
                    <a:spcPct val="112000"/>
                  </a:lnSpc>
                  <a:tabLst>
                    <a:tab pos="449263" algn="l"/>
                  </a:tabLst>
                </a:pPr>
                <a:r>
                  <a:rPr lang="fr-FR" sz="1200" dirty="0">
                    <a:solidFill>
                      <a:srgbClr val="000000"/>
                    </a:solidFill>
                    <a:latin typeface="Ubuntu" charset="0"/>
                  </a:rPr>
                  <a:t>FTP</a:t>
                </a:r>
              </a:p>
              <a:p>
                <a:pPr algn="ctr">
                  <a:lnSpc>
                    <a:spcPct val="112000"/>
                  </a:lnSpc>
                  <a:tabLst>
                    <a:tab pos="449263" algn="l"/>
                  </a:tabLst>
                </a:pPr>
                <a:r>
                  <a:rPr lang="fr-FR" sz="1200" dirty="0">
                    <a:solidFill>
                      <a:srgbClr val="000000"/>
                    </a:solidFill>
                    <a:latin typeface="Ubuntu" charset="0"/>
                  </a:rPr>
                  <a:t>Samba</a:t>
                </a:r>
              </a:p>
              <a:p>
                <a:pPr algn="ctr">
                  <a:lnSpc>
                    <a:spcPct val="112000"/>
                  </a:lnSpc>
                  <a:tabLst>
                    <a:tab pos="449263" algn="l"/>
                  </a:tabLst>
                </a:pPr>
                <a:r>
                  <a:rPr lang="fr-FR" sz="1200" dirty="0" err="1">
                    <a:solidFill>
                      <a:srgbClr val="000000"/>
                    </a:solidFill>
                    <a:latin typeface="Ubuntu" charset="0"/>
                  </a:rPr>
                  <a:t>DropBox</a:t>
                </a:r>
                <a:endParaRPr lang="fr-FR" sz="1200" dirty="0">
                  <a:solidFill>
                    <a:srgbClr val="000000"/>
                  </a:solidFill>
                  <a:latin typeface="Ubuntu" charset="0"/>
                </a:endParaRPr>
              </a:p>
              <a:p>
                <a:pPr algn="ctr">
                  <a:lnSpc>
                    <a:spcPct val="112000"/>
                  </a:lnSpc>
                  <a:tabLst>
                    <a:tab pos="449263" algn="l"/>
                  </a:tabLst>
                </a:pPr>
                <a:r>
                  <a:rPr lang="fr-FR" sz="1200" dirty="0">
                    <a:solidFill>
                      <a:srgbClr val="000000"/>
                    </a:solidFill>
                    <a:latin typeface="Ubuntu" charset="0"/>
                  </a:rPr>
                  <a:t>ZIP/Bag</a:t>
                </a: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3767138" y="1365250"/>
                <a:ext cx="1057275" cy="901700"/>
              </a:xfrm>
              <a:prstGeom prst="borderCallout2">
                <a:avLst>
                  <a:gd name="adj1" fmla="val 22144"/>
                  <a:gd name="adj2" fmla="val -8472"/>
                  <a:gd name="adj3" fmla="val 18519"/>
                  <a:gd name="adj4" fmla="val -16667"/>
                  <a:gd name="adj5" fmla="val 158296"/>
                  <a:gd name="adj6" fmla="val -48431"/>
                </a:avLst>
              </a:prstGeom>
              <a:solidFill>
                <a:srgbClr val="FFFFFF"/>
              </a:solidFill>
              <a:ln w="36000" cap="flat">
                <a:solidFill>
                  <a:srgbClr val="9999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63000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lnSpc>
                    <a:spcPct val="112000"/>
                  </a:lnSpc>
                  <a:tabLst>
                    <a:tab pos="449263" algn="l"/>
                    <a:tab pos="898525" algn="l"/>
                  </a:tabLst>
                </a:pPr>
                <a:r>
                  <a:rPr lang="fr-FR" sz="1200" dirty="0">
                    <a:solidFill>
                      <a:srgbClr val="000000"/>
                    </a:solidFill>
                    <a:latin typeface="Ubuntu" charset="0"/>
                  </a:rPr>
                  <a:t>Forge</a:t>
                </a:r>
              </a:p>
              <a:p>
                <a:pPr algn="ctr">
                  <a:lnSpc>
                    <a:spcPct val="112000"/>
                  </a:lnSpc>
                  <a:tabLst>
                    <a:tab pos="449263" algn="l"/>
                    <a:tab pos="898525" algn="l"/>
                  </a:tabLst>
                </a:pPr>
                <a:r>
                  <a:rPr lang="fr-FR" sz="1200" dirty="0">
                    <a:solidFill>
                      <a:srgbClr val="000000"/>
                    </a:solidFill>
                    <a:latin typeface="Ubuntu" charset="0"/>
                  </a:rPr>
                  <a:t>GED</a:t>
                </a:r>
              </a:p>
              <a:p>
                <a:pPr algn="ctr">
                  <a:lnSpc>
                    <a:spcPct val="112000"/>
                  </a:lnSpc>
                  <a:tabLst>
                    <a:tab pos="449263" algn="l"/>
                    <a:tab pos="898525" algn="l"/>
                  </a:tabLst>
                </a:pPr>
                <a:r>
                  <a:rPr lang="fr-FR" sz="1200" dirty="0" err="1">
                    <a:solidFill>
                      <a:srgbClr val="000000"/>
                    </a:solidFill>
                    <a:latin typeface="Ubuntu" charset="0"/>
                  </a:rPr>
                  <a:t>Workflow</a:t>
                </a:r>
                <a:endParaRPr lang="fr-FR" sz="1200" dirty="0">
                  <a:solidFill>
                    <a:srgbClr val="000000"/>
                  </a:solidFill>
                  <a:latin typeface="Ubuntu" charset="0"/>
                </a:endParaRPr>
              </a:p>
              <a:p>
                <a:pPr algn="ctr">
                  <a:lnSpc>
                    <a:spcPct val="112000"/>
                  </a:lnSpc>
                  <a:tabLst>
                    <a:tab pos="449263" algn="l"/>
                    <a:tab pos="898525" algn="l"/>
                  </a:tabLst>
                </a:pPr>
                <a:r>
                  <a:rPr lang="fr-FR" sz="1200" dirty="0">
                    <a:solidFill>
                      <a:srgbClr val="000000"/>
                    </a:solidFill>
                    <a:latin typeface="Ubuntu" charset="0"/>
                  </a:rPr>
                  <a:t>Boite à outils</a:t>
                </a:r>
              </a:p>
            </p:txBody>
          </p:sp>
          <p:sp>
            <p:nvSpPr>
              <p:cNvPr id="21" name="AutoShape 22"/>
              <p:cNvSpPr>
                <a:spLocks/>
              </p:cNvSpPr>
              <p:nvPr/>
            </p:nvSpPr>
            <p:spPr bwMode="auto">
              <a:xfrm>
                <a:off x="8374063" y="863600"/>
                <a:ext cx="912812" cy="501650"/>
              </a:xfrm>
              <a:prstGeom prst="borderCallout2">
                <a:avLst>
                  <a:gd name="adj1" fmla="val 39810"/>
                  <a:gd name="adj2" fmla="val -9810"/>
                  <a:gd name="adj3" fmla="val 18519"/>
                  <a:gd name="adj4" fmla="val -16667"/>
                  <a:gd name="adj5" fmla="val 161190"/>
                  <a:gd name="adj6" fmla="val -41250"/>
                </a:avLst>
              </a:prstGeom>
              <a:solidFill>
                <a:srgbClr val="FFFFFF"/>
              </a:solidFill>
              <a:ln w="36000" cap="flat">
                <a:solidFill>
                  <a:srgbClr val="9999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00" tIns="63000" rIns="108000" bIns="63000" anchor="ctr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>
                  <a:lnSpc>
                    <a:spcPct val="112000"/>
                  </a:lnSpc>
                  <a:tabLst>
                    <a:tab pos="449263" algn="l"/>
                    <a:tab pos="898525" algn="l"/>
                  </a:tabLst>
                </a:pPr>
                <a:r>
                  <a:rPr lang="fr-FR" sz="1200" dirty="0" err="1">
                    <a:solidFill>
                      <a:srgbClr val="000000"/>
                    </a:solidFill>
                    <a:latin typeface="Ubuntu" charset="0"/>
                  </a:rPr>
                  <a:t>HumaNum</a:t>
                </a:r>
                <a:endParaRPr lang="fr-FR" sz="1200" dirty="0">
                  <a:solidFill>
                    <a:srgbClr val="000000"/>
                  </a:solidFill>
                  <a:latin typeface="Ubuntu" charset="0"/>
                </a:endParaRPr>
              </a:p>
              <a:p>
                <a:pPr algn="ctr">
                  <a:lnSpc>
                    <a:spcPct val="112000"/>
                  </a:lnSpc>
                  <a:tabLst>
                    <a:tab pos="449263" algn="l"/>
                    <a:tab pos="898525" algn="l"/>
                  </a:tabLst>
                </a:pPr>
                <a:r>
                  <a:rPr lang="fr-FR" sz="1200" dirty="0" err="1">
                    <a:solidFill>
                      <a:srgbClr val="000000"/>
                    </a:solidFill>
                    <a:latin typeface="Ubuntu" charset="0"/>
                  </a:rPr>
                  <a:t>Cines</a:t>
                </a:r>
                <a:endParaRPr lang="fr-FR" sz="1200" dirty="0">
                  <a:solidFill>
                    <a:srgbClr val="000000"/>
                  </a:solidFill>
                  <a:latin typeface="Ubuntu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1050925" y="3622675"/>
                <a:ext cx="958850" cy="293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lnSpc>
                    <a:spcPct val="112000"/>
                  </a:lnSpc>
                </a:pPr>
                <a:r>
                  <a:rPr lang="fr-FR" sz="1200">
                    <a:latin typeface="Ubuntu" charset="0"/>
                  </a:rPr>
                  <a:t>&lt;producer&gt;</a:t>
                </a: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3259138" y="3622675"/>
                <a:ext cx="958850" cy="293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lnSpc>
                    <a:spcPct val="112000"/>
                  </a:lnSpc>
                </a:pPr>
                <a:r>
                  <a:rPr lang="fr-FR" sz="1200">
                    <a:latin typeface="Ubuntu" charset="0"/>
                  </a:rPr>
                  <a:t>&lt;producer&gt;</a:t>
                </a: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3246438" y="3841750"/>
                <a:ext cx="1052512" cy="293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lnSpc>
                    <a:spcPct val="112000"/>
                  </a:lnSpc>
                </a:pPr>
                <a:r>
                  <a:rPr lang="fr-FR" sz="1200">
                    <a:latin typeface="Ubuntu" charset="0"/>
                  </a:rPr>
                  <a:t>&lt;moderator&gt;</a:t>
                </a:r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5368925" y="3633788"/>
                <a:ext cx="1052513" cy="29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lnSpc>
                    <a:spcPct val="112000"/>
                  </a:lnSpc>
                </a:pPr>
                <a:r>
                  <a:rPr lang="fr-FR" sz="1200">
                    <a:latin typeface="Ubuntu" charset="0"/>
                  </a:rPr>
                  <a:t>&lt;moderator&gt;</a:t>
                </a: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8154988" y="2471738"/>
                <a:ext cx="1052512" cy="29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lnSpc>
                    <a:spcPct val="112000"/>
                  </a:lnSpc>
                </a:pPr>
                <a:r>
                  <a:rPr lang="fr-FR" sz="1200">
                    <a:latin typeface="Ubuntu" charset="0"/>
                  </a:rPr>
                  <a:t>&lt;moderator&gt;</a:t>
                </a:r>
              </a:p>
            </p:txBody>
          </p: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8513763" y="4846638"/>
                <a:ext cx="730250" cy="29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lnSpc>
                    <a:spcPct val="112000"/>
                  </a:lnSpc>
                </a:pPr>
                <a:r>
                  <a:rPr lang="fr-FR" sz="1200">
                    <a:latin typeface="Ubuntu" charset="0"/>
                  </a:rPr>
                  <a:t>&lt;guest&gt;</a:t>
                </a:r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8513763" y="5062538"/>
                <a:ext cx="654050" cy="29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defPPr>
                  <a:defRPr lang="en-GB"/>
                </a:defPPr>
                <a:lvl1pPr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1pPr>
                <a:lvl2pPr marL="742950" indent="-28575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2pPr>
                <a:lvl3pPr marL="11430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3pPr>
                <a:lvl4pPr marL="16002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4pPr>
                <a:lvl5pPr marL="2057400" indent="-228600" algn="l" defTabSz="4492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lnSpc>
                    <a:spcPct val="112000"/>
                  </a:lnSpc>
                </a:pPr>
                <a:r>
                  <a:rPr lang="fr-FR" sz="1200">
                    <a:latin typeface="Ubuntu" charset="0"/>
                  </a:rPr>
                  <a:t>&lt;user&gt;</a:t>
                </a:r>
              </a:p>
            </p:txBody>
          </p:sp>
        </p:grpSp>
      </p:grpSp>
      <p:sp>
        <p:nvSpPr>
          <p:cNvPr id="29" name="AutoShape 16"/>
          <p:cNvSpPr>
            <a:spLocks/>
          </p:cNvSpPr>
          <p:nvPr/>
        </p:nvSpPr>
        <p:spPr bwMode="auto">
          <a:xfrm>
            <a:off x="5572391" y="1347908"/>
            <a:ext cx="860425" cy="733184"/>
          </a:xfrm>
          <a:prstGeom prst="borderCallout2">
            <a:avLst>
              <a:gd name="adj1" fmla="val 42495"/>
              <a:gd name="adj2" fmla="val -10505"/>
              <a:gd name="adj3" fmla="val 18519"/>
              <a:gd name="adj4" fmla="val -16667"/>
              <a:gd name="adj5" fmla="val 211944"/>
              <a:gd name="adj6" fmla="val -59606"/>
            </a:avLst>
          </a:prstGeom>
          <a:solidFill>
            <a:srgbClr val="FFFFFF"/>
          </a:solidFill>
          <a:ln w="36000" cap="flat">
            <a:solidFill>
              <a:srgbClr val="99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 anchor="ctr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112000"/>
              </a:lnSpc>
              <a:tabLst>
                <a:tab pos="449263" algn="l"/>
              </a:tabLst>
            </a:pPr>
            <a:r>
              <a:rPr lang="fr-FR" sz="1200" dirty="0">
                <a:solidFill>
                  <a:srgbClr val="000000"/>
                </a:solidFill>
                <a:latin typeface="Ubuntu" charset="0"/>
              </a:rPr>
              <a:t>CMS</a:t>
            </a:r>
          </a:p>
          <a:p>
            <a:pPr algn="ctr">
              <a:lnSpc>
                <a:spcPct val="112000"/>
              </a:lnSpc>
              <a:tabLst>
                <a:tab pos="449263" algn="l"/>
              </a:tabLst>
            </a:pPr>
            <a:r>
              <a:rPr lang="fr-FR" sz="1200" dirty="0" smtClean="0">
                <a:solidFill>
                  <a:srgbClr val="000000"/>
                </a:solidFill>
                <a:latin typeface="Ubuntu" charset="0"/>
              </a:rPr>
              <a:t>Base de </a:t>
            </a:r>
          </a:p>
          <a:p>
            <a:pPr algn="ctr">
              <a:lnSpc>
                <a:spcPct val="112000"/>
              </a:lnSpc>
              <a:tabLst>
                <a:tab pos="449263" algn="l"/>
              </a:tabLst>
            </a:pPr>
            <a:r>
              <a:rPr lang="fr-FR" sz="1200" dirty="0" smtClean="0">
                <a:solidFill>
                  <a:srgbClr val="000000"/>
                </a:solidFill>
                <a:latin typeface="Ubuntu" charset="0"/>
              </a:rPr>
              <a:t>données</a:t>
            </a:r>
            <a:endParaRPr lang="fr-FR" sz="1200" dirty="0">
              <a:solidFill>
                <a:srgbClr val="000000"/>
              </a:solidFill>
              <a:latin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8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La consultation</a:t>
            </a: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23067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Helvetica"/>
                <a:cs typeface="Helvetica"/>
              </a:rPr>
              <a:t> </a:t>
            </a:r>
            <a:endParaRPr lang="fr-FR" dirty="0">
              <a:latin typeface="Helvetica"/>
              <a:cs typeface="Helvetic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90800" y="1219199"/>
            <a:ext cx="6434667" cy="53742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800" dirty="0">
                <a:latin typeface="Helvetica"/>
                <a:cs typeface="Helvetica"/>
              </a:rPr>
              <a:t>La </a:t>
            </a:r>
            <a:r>
              <a:rPr lang="fr-FR" sz="3800" b="1" dirty="0">
                <a:solidFill>
                  <a:srgbClr val="3366FF"/>
                </a:solidFill>
                <a:latin typeface="Helvetica"/>
                <a:cs typeface="Helvetica"/>
              </a:rPr>
              <a:t>consultation</a:t>
            </a:r>
            <a:r>
              <a:rPr lang="fr-FR" sz="38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sz="3800" dirty="0">
                <a:latin typeface="Helvetica"/>
                <a:cs typeface="Helvetica"/>
              </a:rPr>
              <a:t>des données peut se faire de plusieurs manières 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300" dirty="0" smtClean="0">
                <a:latin typeface="Helvetica"/>
                <a:cs typeface="Helvetica"/>
              </a:rPr>
              <a:t>via </a:t>
            </a:r>
            <a:r>
              <a:rPr lang="fr-FR" sz="3300" dirty="0">
                <a:latin typeface="Helvetica"/>
                <a:cs typeface="Helvetica"/>
              </a:rPr>
              <a:t>une </a:t>
            </a:r>
            <a:r>
              <a:rPr lang="fr-FR" sz="3300" b="1" dirty="0">
                <a:solidFill>
                  <a:srgbClr val="3366FF"/>
                </a:solidFill>
                <a:latin typeface="Helvetica"/>
                <a:cs typeface="Helvetica"/>
              </a:rPr>
              <a:t>interface web </a:t>
            </a:r>
            <a:r>
              <a:rPr lang="fr-FR" sz="3300" dirty="0">
                <a:latin typeface="Helvetica"/>
                <a:cs typeface="Helvetica"/>
              </a:rPr>
              <a:t>qui présente toutes les ressources hébergées organisées par catégories et décrites par une fiche détaillée.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300" dirty="0" smtClean="0">
                <a:latin typeface="Helvetica"/>
                <a:cs typeface="Helvetica"/>
              </a:rPr>
              <a:t>une </a:t>
            </a:r>
            <a:r>
              <a:rPr lang="fr-FR" sz="3300" b="1" dirty="0">
                <a:solidFill>
                  <a:srgbClr val="3366FF"/>
                </a:solidFill>
                <a:latin typeface="Helvetica"/>
                <a:cs typeface="Helvetica"/>
              </a:rPr>
              <a:t>navigation</a:t>
            </a:r>
            <a:r>
              <a:rPr lang="fr-FR" sz="3300" dirty="0">
                <a:latin typeface="Helvetica"/>
                <a:cs typeface="Helvetica"/>
              </a:rPr>
              <a:t> dans le contenu des ressources est également possible en ligne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300" dirty="0" smtClean="0">
                <a:latin typeface="Helvetica"/>
                <a:cs typeface="Helvetica"/>
              </a:rPr>
              <a:t>un </a:t>
            </a:r>
            <a:r>
              <a:rPr lang="fr-FR" sz="3300" b="1" dirty="0">
                <a:solidFill>
                  <a:srgbClr val="3366FF"/>
                </a:solidFill>
                <a:latin typeface="Helvetica"/>
                <a:cs typeface="Helvetica"/>
              </a:rPr>
              <a:t>moteur d'indexation</a:t>
            </a:r>
            <a:r>
              <a:rPr lang="fr-FR" sz="3300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endParaRPr lang="fr-FR" sz="3300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300" dirty="0" smtClean="0">
                <a:latin typeface="Helvetica"/>
                <a:cs typeface="Helvetica"/>
              </a:rPr>
              <a:t>une </a:t>
            </a:r>
            <a:r>
              <a:rPr lang="fr-FR" sz="3300" dirty="0">
                <a:latin typeface="Helvetica"/>
                <a:cs typeface="Helvetica"/>
              </a:rPr>
              <a:t>base de données </a:t>
            </a:r>
            <a:r>
              <a:rPr lang="fr-FR" sz="3300" b="1" dirty="0">
                <a:solidFill>
                  <a:srgbClr val="3366FF"/>
                </a:solidFill>
                <a:latin typeface="Helvetica"/>
                <a:cs typeface="Helvetica"/>
              </a:rPr>
              <a:t>sémantique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300" dirty="0" smtClean="0">
                <a:latin typeface="Helvetica"/>
                <a:cs typeface="Helvetica"/>
              </a:rPr>
              <a:t>un </a:t>
            </a:r>
            <a:r>
              <a:rPr lang="fr-FR" sz="3300" dirty="0">
                <a:latin typeface="Helvetica"/>
                <a:cs typeface="Helvetica"/>
              </a:rPr>
              <a:t>connecteur </a:t>
            </a:r>
            <a:r>
              <a:rPr lang="fr-FR" sz="3300" b="1" dirty="0">
                <a:solidFill>
                  <a:srgbClr val="3366FF"/>
                </a:solidFill>
                <a:latin typeface="Helvetica"/>
                <a:cs typeface="Helvetica"/>
              </a:rPr>
              <a:t>OAI-PMH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300" dirty="0" smtClean="0">
                <a:latin typeface="Helvetica"/>
                <a:cs typeface="Helvetica"/>
              </a:rPr>
              <a:t>une </a:t>
            </a:r>
            <a:r>
              <a:rPr lang="fr-FR" sz="3300" dirty="0">
                <a:latin typeface="Helvetica"/>
                <a:cs typeface="Helvetica"/>
              </a:rPr>
              <a:t>interface </a:t>
            </a:r>
            <a:r>
              <a:rPr lang="fr-FR" sz="3300" b="1" dirty="0">
                <a:solidFill>
                  <a:srgbClr val="3366FF"/>
                </a:solidFill>
                <a:latin typeface="Helvetica"/>
                <a:cs typeface="Helvetica"/>
              </a:rPr>
              <a:t>REST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800" dirty="0" smtClean="0">
                <a:latin typeface="Helvetica"/>
                <a:cs typeface="Helvetica"/>
              </a:rPr>
              <a:t>L'enrichissement </a:t>
            </a:r>
            <a:r>
              <a:rPr lang="fr-FR" sz="3800" dirty="0">
                <a:latin typeface="Helvetica"/>
                <a:cs typeface="Helvetica"/>
              </a:rPr>
              <a:t>automatique des données pendant les phases antérieures permet de disposer de données propres et homogènes</a:t>
            </a:r>
            <a:r>
              <a:rPr lang="fr-FR" sz="3800" dirty="0" smtClean="0">
                <a:latin typeface="Helvetica"/>
                <a:cs typeface="Helvetica"/>
              </a:rPr>
              <a:t>.</a:t>
            </a:r>
            <a:endParaRPr lang="fr-FR" sz="3800" dirty="0">
              <a:latin typeface="Helvetica"/>
              <a:cs typeface="Helvetica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22</a:t>
            </a:fld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574675" y="2173287"/>
            <a:ext cx="2016125" cy="2192338"/>
            <a:chOff x="431800" y="1295400"/>
            <a:chExt cx="2016125" cy="219233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31800" y="2232025"/>
              <a:ext cx="1584325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Consultation</a:t>
              </a: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1047750" y="1295400"/>
              <a:ext cx="1400175" cy="792163"/>
            </a:xfrm>
            <a:prstGeom prst="borderCallout2">
              <a:avLst>
                <a:gd name="adj1" fmla="val 25167"/>
                <a:gd name="adj2" fmla="val -6454"/>
                <a:gd name="adj3" fmla="val 18519"/>
                <a:gd name="adj4" fmla="val -16667"/>
                <a:gd name="adj5" fmla="val 115991"/>
                <a:gd name="adj6" fmla="val -26944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MarketPlace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SearchEngine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 OAI-PMH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API REST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69938" y="2978150"/>
              <a:ext cx="730250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&lt;guest&gt;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69938" y="3194050"/>
              <a:ext cx="654050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&lt;user&gt;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84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La réutilisation de ressources</a:t>
            </a: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endParaRPr lang="fr-FR" dirty="0" smtClean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 smtClean="0">
              <a:latin typeface="Helvetica"/>
              <a:cs typeface="Helvetica"/>
            </a:endParaRPr>
          </a:p>
          <a:p>
            <a:endParaRPr lang="fr-FR" dirty="0">
              <a:latin typeface="Helvetica"/>
              <a:cs typeface="Helvetica"/>
            </a:endParaRPr>
          </a:p>
          <a:p>
            <a:r>
              <a:rPr lang="fr-FR" dirty="0" smtClean="0">
                <a:latin typeface="Helvetica"/>
                <a:cs typeface="Helvetica"/>
              </a:rPr>
              <a:t>Les </a:t>
            </a:r>
            <a:r>
              <a:rPr lang="fr-FR" dirty="0">
                <a:latin typeface="Helvetica"/>
                <a:cs typeface="Helvetica"/>
              </a:rPr>
              <a:t>données publiées peuvent être référencées dans un nouvel espace de travail</a:t>
            </a:r>
            <a:r>
              <a:rPr lang="fr-FR" dirty="0" smtClean="0">
                <a:latin typeface="Helvetica"/>
                <a:cs typeface="Helvetica"/>
              </a:rPr>
              <a:t>.</a:t>
            </a:r>
            <a:endParaRPr lang="fr-FR" dirty="0">
              <a:latin typeface="Helvetica"/>
              <a:cs typeface="Helvetic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IRCOM 22/09/2014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179806" y="1264230"/>
            <a:ext cx="8885398" cy="4432300"/>
            <a:chOff x="809625" y="1223963"/>
            <a:chExt cx="9001125" cy="44323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809625" y="310515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Dépôt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3041650" y="310515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Travail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5273675" y="3105150"/>
              <a:ext cx="1295400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Publication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7794625" y="1989138"/>
              <a:ext cx="1584325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Archivage</a:t>
              </a: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7794625" y="4400550"/>
              <a:ext cx="1584325" cy="720725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78876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>
                  <a:solidFill>
                    <a:srgbClr val="000000"/>
                  </a:solidFill>
                  <a:latin typeface="Ubuntu Medium" charset="0"/>
                </a:rPr>
                <a:t>Consultation</a:t>
              </a: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106613" y="3465513"/>
              <a:ext cx="936625" cy="1587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338638" y="3465513"/>
              <a:ext cx="936625" cy="1587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6570663" y="2311400"/>
              <a:ext cx="1223962" cy="1155700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6570663" y="3465513"/>
              <a:ext cx="1223962" cy="1295400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16" name="AutoShape 18"/>
            <p:cNvSpPr>
              <a:spLocks/>
            </p:cNvSpPr>
            <p:nvPr/>
          </p:nvSpPr>
          <p:spPr bwMode="auto">
            <a:xfrm>
              <a:off x="1592263" y="1652588"/>
              <a:ext cx="860425" cy="901700"/>
            </a:xfrm>
            <a:prstGeom prst="borderCallout2">
              <a:avLst>
                <a:gd name="adj1" fmla="val 22144"/>
                <a:gd name="adj2" fmla="val -10505"/>
                <a:gd name="adj3" fmla="val 18519"/>
                <a:gd name="adj4" fmla="val -16667"/>
                <a:gd name="adj5" fmla="val 158338"/>
                <a:gd name="adj6" fmla="val -59606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FTP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Samba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DropBox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ZIP/Bag</a:t>
              </a:r>
            </a:p>
          </p:txBody>
        </p:sp>
        <p:sp>
          <p:nvSpPr>
            <p:cNvPr id="17" name="AutoShape 19"/>
            <p:cNvSpPr>
              <a:spLocks/>
            </p:cNvSpPr>
            <p:nvPr/>
          </p:nvSpPr>
          <p:spPr bwMode="auto">
            <a:xfrm>
              <a:off x="3838575" y="1665288"/>
              <a:ext cx="1057275" cy="901700"/>
            </a:xfrm>
            <a:prstGeom prst="borderCallout2">
              <a:avLst>
                <a:gd name="adj1" fmla="val 22144"/>
                <a:gd name="adj2" fmla="val -8472"/>
                <a:gd name="adj3" fmla="val 18519"/>
                <a:gd name="adj4" fmla="val -16667"/>
                <a:gd name="adj5" fmla="val 158296"/>
                <a:gd name="adj6" fmla="val -48431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Forge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GED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Workflow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Boite à outils</a:t>
              </a:r>
            </a:p>
          </p:txBody>
        </p:sp>
        <p:sp>
          <p:nvSpPr>
            <p:cNvPr id="19" name="AutoShape 21"/>
            <p:cNvSpPr>
              <a:spLocks/>
            </p:cNvSpPr>
            <p:nvPr/>
          </p:nvSpPr>
          <p:spPr bwMode="auto">
            <a:xfrm>
              <a:off x="8410575" y="3311525"/>
              <a:ext cx="1400175" cy="944563"/>
            </a:xfrm>
            <a:prstGeom prst="borderCallout2">
              <a:avLst>
                <a:gd name="adj1" fmla="val 21134"/>
                <a:gd name="adj2" fmla="val -6454"/>
                <a:gd name="adj3" fmla="val 18519"/>
                <a:gd name="adj4" fmla="val -16667"/>
                <a:gd name="adj5" fmla="val 113440"/>
                <a:gd name="adj6" fmla="val -26944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MarketPlace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SearchEngine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OAI-PMH</a:t>
              </a: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sz="1200" dirty="0">
                  <a:solidFill>
                    <a:srgbClr val="000000"/>
                  </a:solidFill>
                  <a:latin typeface="Ubuntu" charset="0"/>
                </a:rPr>
                <a:t>API REST</a:t>
              </a:r>
            </a:p>
          </p:txBody>
        </p:sp>
        <p:sp>
          <p:nvSpPr>
            <p:cNvPr id="20" name="AutoShape 22"/>
            <p:cNvSpPr>
              <a:spLocks/>
            </p:cNvSpPr>
            <p:nvPr/>
          </p:nvSpPr>
          <p:spPr bwMode="auto">
            <a:xfrm>
              <a:off x="8447088" y="1223963"/>
              <a:ext cx="912812" cy="441325"/>
            </a:xfrm>
            <a:prstGeom prst="borderCallout2">
              <a:avLst>
                <a:gd name="adj1" fmla="val 45269"/>
                <a:gd name="adj2" fmla="val -9810"/>
                <a:gd name="adj3" fmla="val 18519"/>
                <a:gd name="adj4" fmla="val -16667"/>
                <a:gd name="adj5" fmla="val 169574"/>
                <a:gd name="adj6" fmla="val -41250"/>
              </a:avLst>
            </a:prstGeom>
            <a:solidFill>
              <a:srgbClr val="FFFFFF"/>
            </a:solidFill>
            <a:ln w="36000" cap="flat">
              <a:solidFill>
                <a:srgbClr val="99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00" tIns="63000" rIns="108000" bIns="63000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HumaNum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  <a:p>
              <a:pPr algn="ctr">
                <a:lnSpc>
                  <a:spcPct val="112000"/>
                </a:lnSpc>
                <a:tabLst>
                  <a:tab pos="449263" algn="l"/>
                  <a:tab pos="898525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latin typeface="Ubuntu" charset="0"/>
                </a:rPr>
                <a:t>Cines</a:t>
              </a:r>
              <a:endParaRPr lang="fr-FR" sz="1200" dirty="0">
                <a:solidFill>
                  <a:srgbClr val="000000"/>
                </a:solidFill>
                <a:latin typeface="Ubuntu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122363" y="3922713"/>
              <a:ext cx="9588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&lt;producer&gt;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330575" y="3922713"/>
              <a:ext cx="9588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&lt;producer&gt;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317875" y="4129088"/>
              <a:ext cx="105251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&lt;moderator&gt;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5440363" y="3932238"/>
              <a:ext cx="1052512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&lt;moderator&gt;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8226425" y="2770188"/>
              <a:ext cx="105251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&lt;moderator&gt;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8586788" y="5146675"/>
              <a:ext cx="730250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&lt;guest&gt;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8586788" y="5362575"/>
              <a:ext cx="654050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fr-FR" sz="1200">
                  <a:latin typeface="Ubuntu" charset="0"/>
                </a:rPr>
                <a:t>&lt;user&gt;</a:t>
              </a: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3240088" y="3895725"/>
              <a:ext cx="1587" cy="1001713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3240088" y="4895850"/>
              <a:ext cx="4554537" cy="1588"/>
            </a:xfrm>
            <a:prstGeom prst="line">
              <a:avLst/>
            </a:prstGeom>
            <a:noFill/>
            <a:ln w="36000" cap="flat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endParaRPr lang="fr-FR"/>
            </a:p>
          </p:txBody>
        </p:sp>
      </p:grpSp>
      <p:sp>
        <p:nvSpPr>
          <p:cNvPr id="30" name="AutoShape 16"/>
          <p:cNvSpPr>
            <a:spLocks/>
          </p:cNvSpPr>
          <p:nvPr/>
        </p:nvSpPr>
        <p:spPr bwMode="auto">
          <a:xfrm>
            <a:off x="5404924" y="1360198"/>
            <a:ext cx="860425" cy="733184"/>
          </a:xfrm>
          <a:prstGeom prst="borderCallout2">
            <a:avLst>
              <a:gd name="adj1" fmla="val 42495"/>
              <a:gd name="adj2" fmla="val -10505"/>
              <a:gd name="adj3" fmla="val 18519"/>
              <a:gd name="adj4" fmla="val -16667"/>
              <a:gd name="adj5" fmla="val 211944"/>
              <a:gd name="adj6" fmla="val -59606"/>
            </a:avLst>
          </a:prstGeom>
          <a:solidFill>
            <a:srgbClr val="FFFFFF"/>
          </a:solidFill>
          <a:ln w="36000" cap="flat">
            <a:solidFill>
              <a:srgbClr val="99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 anchor="ctr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112000"/>
              </a:lnSpc>
              <a:tabLst>
                <a:tab pos="449263" algn="l"/>
              </a:tabLst>
            </a:pPr>
            <a:r>
              <a:rPr lang="fr-FR" sz="1200" dirty="0">
                <a:solidFill>
                  <a:srgbClr val="000000"/>
                </a:solidFill>
                <a:latin typeface="Ubuntu" charset="0"/>
              </a:rPr>
              <a:t>CMS</a:t>
            </a:r>
          </a:p>
          <a:p>
            <a:pPr algn="ctr">
              <a:lnSpc>
                <a:spcPct val="112000"/>
              </a:lnSpc>
              <a:tabLst>
                <a:tab pos="449263" algn="l"/>
              </a:tabLst>
            </a:pPr>
            <a:r>
              <a:rPr lang="fr-FR" sz="1200" dirty="0" smtClean="0">
                <a:solidFill>
                  <a:srgbClr val="000000"/>
                </a:solidFill>
                <a:latin typeface="Ubuntu" charset="0"/>
              </a:rPr>
              <a:t>Base de </a:t>
            </a:r>
          </a:p>
          <a:p>
            <a:pPr algn="ctr">
              <a:lnSpc>
                <a:spcPct val="112000"/>
              </a:lnSpc>
              <a:tabLst>
                <a:tab pos="449263" algn="l"/>
              </a:tabLst>
            </a:pPr>
            <a:r>
              <a:rPr lang="fr-FR" sz="1200" dirty="0" smtClean="0">
                <a:solidFill>
                  <a:srgbClr val="000000"/>
                </a:solidFill>
                <a:latin typeface="Ubuntu" charset="0"/>
              </a:rPr>
              <a:t>données</a:t>
            </a:r>
            <a:endParaRPr lang="fr-FR" sz="1200" dirty="0">
              <a:solidFill>
                <a:srgbClr val="000000"/>
              </a:solidFill>
              <a:latin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2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34687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>
                <a:solidFill>
                  <a:schemeClr val="accent1">
                    <a:satMod val="150000"/>
                  </a:schemeClr>
                </a:solidFill>
                <a:latin typeface="Helvetica"/>
                <a:cs typeface="Helvetica"/>
              </a:rPr>
              <a:t>Pour en savoir plus et suivre l’</a:t>
            </a:r>
            <a:r>
              <a:rPr lang="fr-FR" dirty="0">
                <a:solidFill>
                  <a:schemeClr val="accent1">
                    <a:satMod val="150000"/>
                  </a:schemeClr>
                </a:solidFill>
                <a:latin typeface="Helvetica"/>
                <a:cs typeface="Helvetica"/>
                <a:hlinkClick r:id="rId3" action="ppaction://hlinksldjump"/>
              </a:rPr>
              <a:t>avancement</a:t>
            </a:r>
            <a:r>
              <a:rPr lang="fr-FR" dirty="0">
                <a:solidFill>
                  <a:schemeClr val="accent1">
                    <a:satMod val="150000"/>
                  </a:schemeClr>
                </a:solidFill>
                <a:latin typeface="Helvetica"/>
                <a:cs typeface="Helvetica"/>
              </a:rPr>
              <a:t>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82848"/>
            <a:ext cx="8229600" cy="35433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dirty="0" smtClean="0"/>
          </a:p>
          <a:p>
            <a:pPr marL="119062" indent="0" algn="ctr">
              <a:buFont typeface="Wingdings 2" charset="0"/>
              <a:buNone/>
              <a:defRPr/>
            </a:pPr>
            <a:r>
              <a:rPr lang="fr-FR" sz="6600" b="1" dirty="0" smtClean="0">
                <a:hlinkClick r:id="rId4"/>
              </a:rPr>
              <a:t>www.ortolang.fr</a:t>
            </a:r>
            <a:r>
              <a:rPr lang="fr-FR" sz="6600" b="1" dirty="0" smtClean="0"/>
              <a:t> </a:t>
            </a:r>
          </a:p>
          <a:p>
            <a:pPr marL="119062" indent="0" algn="ctr">
              <a:buFont typeface="Wingdings 2" charset="0"/>
              <a:buNone/>
              <a:defRPr/>
            </a:pPr>
            <a:endParaRPr lang="fr-FR" sz="2400" b="1" dirty="0" smtClean="0"/>
          </a:p>
          <a:p>
            <a:pPr marL="119062" indent="0" algn="ctr">
              <a:buFont typeface="Wingdings 2" charset="0"/>
              <a:buNone/>
              <a:defRPr/>
            </a:pPr>
            <a:r>
              <a:rPr lang="fr-FR" sz="4400" b="1" dirty="0" smtClean="0">
                <a:solidFill>
                  <a:srgbClr val="3366FF"/>
                </a:solidFill>
                <a:hlinkClick r:id="rId5"/>
              </a:rPr>
              <a:t>contact@ortolang.fr</a:t>
            </a:r>
            <a:endParaRPr lang="fr-FR" sz="4400" b="1" dirty="0" smtClean="0">
              <a:solidFill>
                <a:srgbClr val="3366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17/11/2014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0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22313" y="1751185"/>
            <a:ext cx="7772400" cy="3844598"/>
          </a:xfrm>
        </p:spPr>
        <p:txBody>
          <a:bodyPr>
            <a:normAutofit/>
          </a:bodyPr>
          <a:lstStyle/>
          <a:p>
            <a:r>
              <a:rPr lang="fr-FR" dirty="0"/>
              <a:t>Retour sur </a:t>
            </a:r>
            <a:r>
              <a:rPr lang="fr-FR" dirty="0">
                <a:solidFill>
                  <a:srgbClr val="3366FF"/>
                </a:solidFill>
              </a:rPr>
              <a:t>quelques questions éthiques liées aux ressources et plateformes de mutualisation </a:t>
            </a:r>
            <a:r>
              <a:rPr lang="fr-FR" dirty="0"/>
              <a:t>de ressources informatisées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74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Respect de droits de propriétés (1)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424862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Pour toute ressource déposée sur une plateforme il convient de 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s'assurer préalablement des autorisations des détenteurs de droits</a:t>
            </a:r>
            <a:r>
              <a:rPr lang="fr-FR" dirty="0">
                <a:latin typeface="Helvetica" charset="0"/>
                <a:cs typeface="Helvetica" charset="0"/>
              </a:rPr>
              <a:t> sur la ressource initiale.</a:t>
            </a:r>
          </a:p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Droits d'auteur et droits d'éditeur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un certain nombre de corpus textuels ne peuvent être mutualisés car cette condition n'est pas respectée ;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problème : les droits d'auteur ou d'éditeur ne sont pas toujours clairs en cas de butinage sur le Web ;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Droits d’auteur et droits d’éditeur sont-ils opposables au TDM ?</a:t>
            </a:r>
          </a:p>
        </p:txBody>
      </p:sp>
    </p:spTree>
    <p:extLst>
      <p:ext uri="{BB962C8B-B14F-4D97-AF65-F5344CB8AC3E}">
        <p14:creationId xmlns:p14="http://schemas.microsoft.com/office/powerpoint/2010/main" val="140321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Respect de droits de propriétés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1831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Problème d'interprétation des licences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pour une ressource sous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licence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CC BY-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NC : que signifie NC ?</a:t>
            </a:r>
          </a:p>
          <a:p>
            <a:pPr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Un exemple problématique vécu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Helvetica"/>
                <a:cs typeface="Helvetica"/>
              </a:rPr>
              <a:t>U</a:t>
            </a:r>
            <a:r>
              <a:rPr lang="fr-FR" dirty="0" smtClean="0">
                <a:latin typeface="Helvetica"/>
                <a:cs typeface="Helvetica"/>
              </a:rPr>
              <a:t>ne soumission de projet ANR propose d'utiliser une ressource sous licence </a:t>
            </a:r>
            <a:r>
              <a:rPr lang="fr-FR" dirty="0">
                <a:latin typeface="Helvetica"/>
                <a:cs typeface="Helvetica"/>
              </a:rPr>
              <a:t>CC BY-NC </a:t>
            </a:r>
            <a:r>
              <a:rPr lang="fr-FR" dirty="0" smtClean="0">
                <a:latin typeface="Helvetica"/>
                <a:cs typeface="Helvetica"/>
              </a:rPr>
              <a:t>d'un tiers.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Après acceptation du projet, les déposants demandent au propriétaire de lui transmettre les sources de la ressource.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Y-a-t-il exploitation commerciale ?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Il y a en tous cas intéressement financier des déposants.</a:t>
            </a:r>
          </a:p>
          <a:p>
            <a:pPr marL="114300" indent="0">
              <a:lnSpc>
                <a:spcPct val="120000"/>
              </a:lnSpc>
              <a:buFont typeface="Symbol" pitchFamily="18" charset="2"/>
              <a:buNone/>
              <a:defRPr/>
            </a:pPr>
            <a:r>
              <a:rPr lang="fr-FR" dirty="0" smtClean="0">
                <a:latin typeface="Helvetica"/>
                <a:cs typeface="Helvetica"/>
              </a:rPr>
              <a:t>=&gt; une recommandation prendre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contact avec les auteurs avant d'inclure d'exploitation d'une telle ressource dans une demande de contrat</a:t>
            </a:r>
            <a:r>
              <a:rPr lang="fr-FR" dirty="0" smtClean="0">
                <a:latin typeface="Helvetica"/>
                <a:cs typeface="Helvetica"/>
              </a:rPr>
              <a:t> (même ANR)</a:t>
            </a:r>
            <a:endParaRPr lang="fr-FR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421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Respect de droits de propriétés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183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Qui est propriétaire d'une ressource développée dans le cadre de la recherche </a:t>
            </a:r>
            <a:r>
              <a:rPr lang="fr-FR" dirty="0" smtClean="0">
                <a:latin typeface="Helvetica"/>
                <a:cs typeface="Helvetica"/>
              </a:rPr>
              <a:t>?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Le chercheur ?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Le laboratoire ?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Helvetica"/>
                <a:cs typeface="Helvetica"/>
              </a:rPr>
              <a:t>L</a:t>
            </a:r>
            <a:r>
              <a:rPr lang="fr-FR" dirty="0" smtClean="0">
                <a:latin typeface="Helvetica"/>
                <a:cs typeface="Helvetica"/>
              </a:rPr>
              <a:t>e consortium gérant la plateforme ?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Helvetica"/>
                <a:cs typeface="Helvetica"/>
              </a:rPr>
              <a:t>L</a:t>
            </a:r>
            <a:r>
              <a:rPr lang="fr-FR" dirty="0" smtClean="0">
                <a:latin typeface="Helvetica"/>
                <a:cs typeface="Helvetica"/>
              </a:rPr>
              <a:t>'organisme de rattachement du laboratoire ?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Helvetica"/>
                <a:cs typeface="Helvetica"/>
              </a:rPr>
              <a:t>L</a:t>
            </a:r>
            <a:r>
              <a:rPr lang="fr-FR" dirty="0" smtClean="0">
                <a:latin typeface="Helvetica"/>
                <a:cs typeface="Helvetica"/>
              </a:rPr>
              <a:t>e financeur ?</a:t>
            </a:r>
          </a:p>
          <a:p>
            <a:pPr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Bien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distinguer droits moraux et droits patrimoniaux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droits moraux : l'auteur de façon inaliénable et perpétuelle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droits patrimoniaux : limité dans le temps avec possibilités de cession à un tiers</a:t>
            </a:r>
          </a:p>
          <a:p>
            <a:pPr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Une possibilité à étudier : transmettre les droits patrimoniaux au laboratoire ou à l'organisme de rattachement.</a:t>
            </a:r>
            <a:endParaRPr lang="fr-FR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690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Les prérogatives morales de l'auteur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1831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roit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divulgation</a:t>
            </a: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L'auteur a la </a:t>
            </a:r>
            <a:r>
              <a:rPr lang="fr-FR" dirty="0">
                <a:latin typeface="Helvetica"/>
                <a:cs typeface="Helvetica"/>
              </a:rPr>
              <a:t>faculté de rendre ou non une œuvre publique, aux conditions et suivant les procédés d'exploitation de leur choix (art. L.121-2 CPI)</a:t>
            </a:r>
            <a:r>
              <a:rPr lang="fr-FR" dirty="0" smtClean="0">
                <a:latin typeface="Helvetica"/>
                <a:cs typeface="Helvetica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roit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paternité</a:t>
            </a:r>
            <a:endParaRPr lang="fr-FR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roit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au respect de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l'œuvre</a:t>
            </a:r>
            <a:endParaRPr lang="fr-FR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L'auteur </a:t>
            </a:r>
            <a:r>
              <a:rPr lang="fr-FR" dirty="0">
                <a:latin typeface="Helvetica"/>
                <a:cs typeface="Helvetica"/>
              </a:rPr>
              <a:t>peut s'opposer à toute modification, suppression ou ajout susceptible de modifier son œuvre initiale, dans la forme comme dans l'esprit</a:t>
            </a:r>
            <a:r>
              <a:rPr lang="fr-FR" dirty="0" smtClean="0">
                <a:latin typeface="Helvetica"/>
                <a:cs typeface="Helvetica"/>
              </a:rPr>
              <a:t>.</a:t>
            </a:r>
            <a:endParaRPr lang="fr-FR" b="1" dirty="0" smtClean="0">
              <a:latin typeface="Helvetica"/>
              <a:cs typeface="Helvetica"/>
            </a:endParaRPr>
          </a:p>
          <a:p>
            <a:pPr>
              <a:lnSpc>
                <a:spcPct val="110000"/>
              </a:lnSpc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roit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de retrait et de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repentir</a:t>
            </a:r>
            <a:endParaRPr lang="fr-FR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Moyennant </a:t>
            </a:r>
            <a:r>
              <a:rPr lang="fr-FR" dirty="0">
                <a:latin typeface="Helvetica"/>
                <a:cs typeface="Helvetica"/>
              </a:rPr>
              <a:t>une juste indemnisation de celui auquel l'exploitation de l'œuvre a été cédée, l'auteur peut décider de mettre fin avant la fin de son contrat à l'exploitation et à la diffusion de son œuvre, sans autre justification. </a:t>
            </a:r>
          </a:p>
        </p:txBody>
      </p:sp>
    </p:spTree>
    <p:extLst>
      <p:ext uri="{BB962C8B-B14F-4D97-AF65-F5344CB8AC3E}">
        <p14:creationId xmlns:p14="http://schemas.microsoft.com/office/powerpoint/2010/main" val="179954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Plan de ma présentation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Absence de cadre juridique clair </a:t>
            </a:r>
            <a:r>
              <a:rPr lang="fr-FR" dirty="0" smtClean="0"/>
              <a:t>sur </a:t>
            </a:r>
          </a:p>
          <a:p>
            <a:pPr lvl="1"/>
            <a:r>
              <a:rPr lang="fr-FR" dirty="0" smtClean="0"/>
              <a:t>Le </a:t>
            </a:r>
            <a:r>
              <a:rPr lang="fr-FR" dirty="0" err="1"/>
              <a:t>T</a:t>
            </a:r>
            <a:r>
              <a:rPr lang="fr-FR" dirty="0" err="1" smtClean="0"/>
              <a:t>ext</a:t>
            </a:r>
            <a:r>
              <a:rPr lang="fr-FR" dirty="0" smtClean="0"/>
              <a:t> and Data </a:t>
            </a:r>
            <a:r>
              <a:rPr lang="fr-FR" dirty="0" err="1" smtClean="0"/>
              <a:t>Mining</a:t>
            </a:r>
            <a:r>
              <a:rPr lang="fr-FR" dirty="0" smtClean="0"/>
              <a:t> (TDM)</a:t>
            </a:r>
          </a:p>
          <a:p>
            <a:pPr lvl="1"/>
            <a:r>
              <a:rPr lang="fr-FR" dirty="0" smtClean="0"/>
              <a:t>L’exploitation de plateformes de TDM</a:t>
            </a:r>
          </a:p>
          <a:p>
            <a:r>
              <a:rPr lang="fr-FR" dirty="0" smtClean="0">
                <a:solidFill>
                  <a:srgbClr val="3366FF"/>
                </a:solidFill>
              </a:rPr>
              <a:t>Présentation d’ORTOLANG et de son flux de travail</a:t>
            </a:r>
          </a:p>
          <a:p>
            <a:pPr lvl="1"/>
            <a:r>
              <a:rPr lang="fr-FR" dirty="0" smtClean="0"/>
              <a:t>Dépôt, Utilisation d’espace de travail, Publication, Archivage, </a:t>
            </a:r>
            <a:r>
              <a:rPr lang="fr-FR" dirty="0" err="1" smtClean="0"/>
              <a:t>Consultatioin</a:t>
            </a:r>
            <a:endParaRPr lang="fr-FR" dirty="0" smtClean="0"/>
          </a:p>
          <a:p>
            <a:r>
              <a:rPr lang="fr-FR" dirty="0" smtClean="0"/>
              <a:t>Retour sur </a:t>
            </a:r>
            <a:r>
              <a:rPr lang="fr-FR" dirty="0" smtClean="0">
                <a:solidFill>
                  <a:srgbClr val="3366FF"/>
                </a:solidFill>
              </a:rPr>
              <a:t>quelques questions </a:t>
            </a:r>
            <a:r>
              <a:rPr lang="fr-FR" dirty="0">
                <a:solidFill>
                  <a:srgbClr val="3366FF"/>
                </a:solidFill>
              </a:rPr>
              <a:t>éthiques liées aux ressources et plateformes de mutualisation </a:t>
            </a:r>
            <a:r>
              <a:rPr lang="fr-FR" dirty="0"/>
              <a:t>de ressources informatisées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75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Les prérogatives patrimoniales de l'auteur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18318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roit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représentation</a:t>
            </a:r>
            <a:endParaRPr lang="fr-FR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L'auteur </a:t>
            </a:r>
            <a:r>
              <a:rPr lang="fr-FR" dirty="0">
                <a:latin typeface="Helvetica"/>
                <a:cs typeface="Helvetica"/>
              </a:rPr>
              <a:t>a le droit de communiquer ou de faire communiquer son œuvre au public par un procédé quelconque </a:t>
            </a:r>
            <a:endParaRPr lang="fr-FR" dirty="0" smtClean="0">
              <a:latin typeface="Helvetica"/>
              <a:cs typeface="Helvetica"/>
            </a:endParaRPr>
          </a:p>
          <a:p>
            <a:pPr>
              <a:lnSpc>
                <a:spcPct val="110000"/>
              </a:lnSpc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roit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reproduction</a:t>
            </a:r>
            <a:endParaRPr lang="fr-FR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L'auteur </a:t>
            </a:r>
            <a:r>
              <a:rPr lang="fr-FR" dirty="0">
                <a:latin typeface="Helvetica"/>
                <a:cs typeface="Helvetica"/>
              </a:rPr>
              <a:t>la faculté d'autoriser la fixation matérielle (enregistrement) de son œuvre sur les supports et par les procédés de son choix, en vue d'une communication indirecte au public (art L 122-3 CPI). </a:t>
            </a:r>
            <a:endParaRPr lang="fr-FR" b="1" dirty="0" smtClean="0">
              <a:latin typeface="Helvetica"/>
              <a:cs typeface="Helvetica"/>
            </a:endParaRPr>
          </a:p>
          <a:p>
            <a:pPr>
              <a:lnSpc>
                <a:spcPct val="110000"/>
              </a:lnSpc>
              <a:defRPr/>
            </a:pP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roit </a:t>
            </a:r>
            <a:r>
              <a:rPr lang="fr-FR" b="1" dirty="0">
                <a:solidFill>
                  <a:srgbClr val="3366FF"/>
                </a:solidFill>
                <a:latin typeface="Helvetica"/>
                <a:cs typeface="Helvetica"/>
              </a:rPr>
              <a:t>de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destination</a:t>
            </a:r>
            <a:endParaRPr lang="fr-FR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L'auteur </a:t>
            </a:r>
            <a:r>
              <a:rPr lang="fr-FR" dirty="0">
                <a:latin typeface="Helvetica"/>
                <a:cs typeface="Helvetica"/>
              </a:rPr>
              <a:t>a le droit de faire respecter la destination première qu'il a souhaité donner à son œuvre</a:t>
            </a:r>
            <a:r>
              <a:rPr lang="fr-FR" dirty="0" smtClean="0">
                <a:latin typeface="Helvetica"/>
                <a:cs typeface="Helvetica"/>
              </a:rPr>
              <a:t>.</a:t>
            </a:r>
            <a:endParaRPr lang="fr-FR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200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Des questions de droit restées ouvertes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183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Qui est propriétaire des droits sur le numérique </a:t>
            </a:r>
          </a:p>
          <a:p>
            <a:pPr lvl="1">
              <a:defRPr/>
            </a:pPr>
            <a:r>
              <a:rPr lang="fr-FR" dirty="0" smtClean="0">
                <a:latin typeface="Helvetica"/>
                <a:cs typeface="Helvetica"/>
              </a:rPr>
              <a:t>en cas de publication papier préalable il y a 10 ou 15 ans ?</a:t>
            </a:r>
          </a:p>
          <a:p>
            <a:pPr lvl="1">
              <a:defRPr/>
            </a:pPr>
            <a:r>
              <a:rPr lang="fr-FR" dirty="0" smtClean="0">
                <a:latin typeface="Helvetica"/>
                <a:cs typeface="Helvetica"/>
              </a:rPr>
              <a:t>Aujourd’hui : une recommandation à faire aux chercheurs :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limiter autant que ce peut la cession de droits à des éditeurs sur des versions numériques.</a:t>
            </a:r>
          </a:p>
          <a:p>
            <a:pPr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les droits d'auteur ou d'éditeurs sont-ils opposables à l'open data </a:t>
            </a:r>
            <a:r>
              <a:rPr lang="fr-FR" dirty="0" smtClean="0">
                <a:latin typeface="Helvetica"/>
                <a:cs typeface="Helvetica"/>
              </a:rPr>
              <a:t>dans le domaine scientifique ?</a:t>
            </a:r>
          </a:p>
          <a:p>
            <a:pPr>
              <a:defRPr/>
            </a:pPr>
            <a:r>
              <a:rPr lang="fr-FR" dirty="0" smtClean="0">
                <a:latin typeface="Helvetica"/>
                <a:cs typeface="Helvetica"/>
              </a:rPr>
              <a:t>Sur une base de données textuelles informatisées</a:t>
            </a:r>
          </a:p>
          <a:p>
            <a:pPr lvl="1">
              <a:defRPr/>
            </a:pPr>
            <a:r>
              <a:rPr lang="fr-FR" dirty="0" smtClean="0">
                <a:latin typeface="Helvetica"/>
                <a:cs typeface="Helvetica"/>
              </a:rPr>
              <a:t>limite entre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droits de citation et droits d'auteurs ?</a:t>
            </a:r>
          </a:p>
          <a:p>
            <a:pPr lvl="1">
              <a:defRPr/>
            </a:pPr>
            <a:r>
              <a:rPr lang="fr-FR" dirty="0" smtClean="0">
                <a:latin typeface="Helvetica"/>
                <a:cs typeface="Helvetica"/>
              </a:rPr>
              <a:t>quels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droits sur les résultats de TDM </a:t>
            </a:r>
            <a:r>
              <a:rPr lang="fr-FR" dirty="0" smtClean="0">
                <a:latin typeface="Helvetica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461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Respects des droits des personnes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Dans le cas de partage de ressources de type langagières (cas particulier de corpus oraux ou multimodaux ou de leurs </a:t>
            </a:r>
            <a:r>
              <a:rPr lang="fr-FR" dirty="0" smtClean="0">
                <a:latin typeface="Helvetica" charset="0"/>
                <a:cs typeface="Helvetica" charset="0"/>
              </a:rPr>
              <a:t>transcriptions)</a:t>
            </a:r>
            <a:endParaRPr lang="fr-FR" dirty="0">
              <a:latin typeface="Helvetica" charset="0"/>
              <a:cs typeface="Helvetica" charset="0"/>
            </a:endParaRP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Nécessité d'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accord préalable des locuteurs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Nécessité d'</a:t>
            </a:r>
            <a:r>
              <a:rPr lang="fr-FR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anonymiser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 le corpus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Le coût d'une véritable anonymisation peut-être très important</a:t>
            </a:r>
          </a:p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idem pour le 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droit à l'image </a:t>
            </a:r>
            <a:r>
              <a:rPr lang="fr-FR" dirty="0">
                <a:latin typeface="Helvetica" charset="0"/>
                <a:cs typeface="Helvetica" charset="0"/>
              </a:rPr>
              <a:t>(cas de corpus vidéo)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nécessité d'accord préalable des personnes concernées</a:t>
            </a:r>
          </a:p>
        </p:txBody>
      </p:sp>
    </p:spTree>
    <p:extLst>
      <p:ext uri="{BB962C8B-B14F-4D97-AF65-F5344CB8AC3E}">
        <p14:creationId xmlns:p14="http://schemas.microsoft.com/office/powerpoint/2010/main" val="216032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Citation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4963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Si dans le domaine scientifique il est 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naturel de citer ses sources</a:t>
            </a:r>
            <a:r>
              <a:rPr lang="fr-FR" dirty="0">
                <a:latin typeface="Helvetica" charset="0"/>
                <a:cs typeface="Helvetica" charset="0"/>
              </a:rPr>
              <a:t> dans un article (</a:t>
            </a:r>
            <a:r>
              <a:rPr lang="fr-FR" dirty="0" err="1">
                <a:latin typeface="Helvetica" charset="0"/>
                <a:cs typeface="Helvetica" charset="0"/>
              </a:rPr>
              <a:t>ref</a:t>
            </a:r>
            <a:r>
              <a:rPr lang="fr-FR" dirty="0">
                <a:latin typeface="Helvetica" charset="0"/>
                <a:cs typeface="Helvetica" charset="0"/>
              </a:rPr>
              <a:t>. biblio) trop souvent 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ce n'est pas encore le cas pour les ressources informatisées</a:t>
            </a:r>
            <a:r>
              <a:rPr lang="fr-FR" dirty="0">
                <a:latin typeface="Helvetica" charset="0"/>
                <a:cs typeface="Helvetica" charset="0"/>
              </a:rPr>
              <a:t>.</a:t>
            </a:r>
          </a:p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Or la création, la structuration ou l’enrichissement d'un ensemble de ressources sur une plateforme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peut représenter un coût très important en terme de </a:t>
            </a:r>
            <a:r>
              <a:rPr lang="fr-FR" i="1" dirty="0" err="1">
                <a:latin typeface="Helvetica" charset="0"/>
                <a:cs typeface="Helvetica" charset="0"/>
              </a:rPr>
              <a:t>man-power</a:t>
            </a:r>
            <a:endParaRPr lang="fr-FR" i="1" dirty="0">
              <a:latin typeface="Helvetica" charset="0"/>
              <a:cs typeface="Helvetica" charset="0"/>
            </a:endParaRP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peut faire intervenir de multiples acteurs</a:t>
            </a:r>
          </a:p>
          <a:p>
            <a:pPr lvl="2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auteur initial</a:t>
            </a:r>
          </a:p>
          <a:p>
            <a:pPr lvl="2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acteurs de la numérisations</a:t>
            </a:r>
          </a:p>
          <a:p>
            <a:pPr lvl="2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acteurs de l'enrichissement par annotation</a:t>
            </a:r>
          </a:p>
          <a:p>
            <a:pPr lvl="2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diffuseur...</a:t>
            </a:r>
          </a:p>
        </p:txBody>
      </p:sp>
    </p:spTree>
    <p:extLst>
      <p:ext uri="{BB962C8B-B14F-4D97-AF65-F5344CB8AC3E}">
        <p14:creationId xmlns:p14="http://schemas.microsoft.com/office/powerpoint/2010/main" val="237855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Citation : quelques recommandations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3850" y="1125538"/>
            <a:ext cx="82296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ct val="0"/>
              </a:spcBef>
              <a:buFont typeface="Calibri" charset="0"/>
              <a:buAutoNum type="arabicPeriod"/>
            </a:pPr>
            <a:r>
              <a:rPr lang="fr-FR" dirty="0">
                <a:latin typeface="Helvetica" charset="0"/>
                <a:cs typeface="Helvetica" charset="0"/>
              </a:rPr>
              <a:t>Adjoindre à toutes ressources informatisées des </a:t>
            </a: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métadonnées</a:t>
            </a:r>
            <a:r>
              <a:rPr lang="fr-FR" dirty="0">
                <a:latin typeface="Helvetica" charset="0"/>
                <a:cs typeface="Helvetica" charset="0"/>
              </a:rPr>
              <a:t> précisant les multiples acteurs ayant conduit à la version courante de la ressource</a:t>
            </a:r>
          </a:p>
          <a:p>
            <a:pPr lvl="1">
              <a:spcBef>
                <a:spcPct val="0"/>
              </a:spcBef>
              <a:buFont typeface="Symbol" charset="0"/>
              <a:buChar char="·"/>
            </a:pPr>
            <a:r>
              <a:rPr lang="fr-FR" dirty="0">
                <a:latin typeface="Helvetica" charset="0"/>
                <a:cs typeface="Helvetica" charset="0"/>
              </a:rPr>
              <a:t>Un bon exemple : la </a:t>
            </a:r>
            <a:r>
              <a:rPr lang="fr-FR" dirty="0">
                <a:latin typeface="Helvetica" charset="0"/>
                <a:cs typeface="Helvetica" charset="0"/>
                <a:hlinkClick r:id="rId2"/>
              </a:rPr>
              <a:t>charte éthique Big Data</a:t>
            </a:r>
            <a:endParaRPr lang="fr-FR" dirty="0">
              <a:latin typeface="Helvetica" charset="0"/>
              <a:cs typeface="Helvetica" charset="0"/>
            </a:endParaRPr>
          </a:p>
          <a:p>
            <a:pPr marL="514350" indent="-514350">
              <a:spcBef>
                <a:spcPct val="0"/>
              </a:spcBef>
              <a:buFont typeface="Calibri" charset="0"/>
              <a:buAutoNum type="arabicPeriod"/>
            </a:pPr>
            <a:r>
              <a:rPr lang="fr-FR" dirty="0">
                <a:latin typeface="Helvetica" charset="0"/>
                <a:cs typeface="Helvetica" charset="0"/>
              </a:rPr>
              <a:t>Prévoir dans les métadonnées, de façon explicite, la façon dont on souhaite que la ressource soit citée</a:t>
            </a:r>
          </a:p>
          <a:p>
            <a:pPr marL="514350" indent="-514350">
              <a:spcBef>
                <a:spcPct val="0"/>
              </a:spcBef>
              <a:buFont typeface="Calibri" charset="0"/>
              <a:buAutoNum type="arabicPeriod"/>
            </a:pPr>
            <a:r>
              <a:rPr lang="fr-FR" dirty="0">
                <a:latin typeface="Helvetica" charset="0"/>
                <a:cs typeface="Helvetica" charset="0"/>
              </a:rPr>
              <a:t>Une recommandation : citer les ressources informatisée dans la bibliographie au même titre que les articles</a:t>
            </a:r>
          </a:p>
        </p:txBody>
      </p:sp>
    </p:spTree>
    <p:extLst>
      <p:ext uri="{BB962C8B-B14F-4D97-AF65-F5344CB8AC3E}">
        <p14:creationId xmlns:p14="http://schemas.microsoft.com/office/powerpoint/2010/main" val="103492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036050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Recommandations sur les champs à inclure dans les métadonnées (1)</a:t>
            </a:r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3850" y="1685155"/>
            <a:ext cx="8229600" cy="41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Concernant la donnée </a:t>
            </a:r>
            <a:r>
              <a:rPr lang="fr-FR" dirty="0">
                <a:latin typeface="Helvetica" charset="0"/>
                <a:cs typeface="Helvetica" charset="0"/>
              </a:rPr>
              <a:t>elle-même</a:t>
            </a:r>
          </a:p>
          <a:p>
            <a:pPr lvl="1">
              <a:spcBef>
                <a:spcPct val="0"/>
              </a:spcBef>
              <a:buFont typeface="Symbol" charset="0"/>
              <a:buChar char="·"/>
            </a:pPr>
            <a:r>
              <a:rPr lang="fr-FR" dirty="0">
                <a:latin typeface="Helvetica" charset="0"/>
                <a:cs typeface="Helvetica" charset="0"/>
              </a:rPr>
              <a:t>Coordonnées de l’institution et/ou de la personne responsable</a:t>
            </a:r>
          </a:p>
          <a:p>
            <a:pPr lvl="1">
              <a:spcBef>
                <a:spcPct val="0"/>
              </a:spcBef>
              <a:buFont typeface="Symbol" charset="0"/>
              <a:buChar char="·"/>
            </a:pPr>
            <a:r>
              <a:rPr lang="fr-FR" dirty="0">
                <a:latin typeface="Helvetica" charset="0"/>
                <a:cs typeface="Helvetica" charset="0"/>
              </a:rPr>
              <a:t>Coordonnées de la personne à contacter en cas de problème</a:t>
            </a:r>
          </a:p>
          <a:p>
            <a:pPr lvl="1">
              <a:spcBef>
                <a:spcPct val="0"/>
              </a:spcBef>
              <a:buFont typeface="Symbol" charset="0"/>
              <a:buChar char="·"/>
            </a:pPr>
            <a:r>
              <a:rPr lang="fr-FR" dirty="0">
                <a:latin typeface="Helvetica" charset="0"/>
                <a:cs typeface="Helvetica" charset="0"/>
              </a:rPr>
              <a:t>Disponibilité de la ressource (site web ou plateforme)</a:t>
            </a:r>
          </a:p>
          <a:p>
            <a:pPr lvl="2">
              <a:spcBef>
                <a:spcPct val="0"/>
              </a:spcBef>
              <a:buFont typeface="Symbol" charset="0"/>
              <a:buChar char="·"/>
            </a:pPr>
            <a:r>
              <a:rPr lang="fr-FR" dirty="0" err="1">
                <a:latin typeface="Helvetica" charset="0"/>
                <a:cs typeface="Helvetica" charset="0"/>
              </a:rPr>
              <a:t>Permalien</a:t>
            </a:r>
            <a:r>
              <a:rPr lang="fr-FR" dirty="0">
                <a:latin typeface="Helvetica" charset="0"/>
                <a:cs typeface="Helvetica" charset="0"/>
              </a:rPr>
              <a:t> s’il existe</a:t>
            </a:r>
          </a:p>
          <a:p>
            <a:pPr lvl="1">
              <a:spcBef>
                <a:spcPct val="0"/>
              </a:spcBef>
              <a:buFont typeface="Symbol" charset="0"/>
              <a:buChar char="·"/>
            </a:pPr>
            <a:r>
              <a:rPr lang="fr-FR" dirty="0">
                <a:latin typeface="Helvetica" charset="0"/>
                <a:cs typeface="Helvetica" charset="0"/>
              </a:rPr>
              <a:t>Nature des données</a:t>
            </a:r>
          </a:p>
        </p:txBody>
      </p:sp>
    </p:spTree>
    <p:extLst>
      <p:ext uri="{BB962C8B-B14F-4D97-AF65-F5344CB8AC3E}">
        <p14:creationId xmlns:p14="http://schemas.microsoft.com/office/powerpoint/2010/main" val="342169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03605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Symbol" charset="0"/>
              <a:buNone/>
            </a:pPr>
            <a:r>
              <a:rPr lang="fr-FR" sz="3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Recommandations sur les champs à inclure dans les métadonnées (2)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3850" y="1695918"/>
            <a:ext cx="8229600" cy="4072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Tracabilité</a:t>
            </a:r>
            <a:endParaRPr lang="fr-FR" dirty="0">
              <a:solidFill>
                <a:srgbClr val="3366FF"/>
              </a:solidFill>
              <a:latin typeface="Helvetica" charset="0"/>
              <a:cs typeface="Helvetica" charset="0"/>
            </a:endParaRP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Origine des données : primaires, consolidées, enrichies (pour les 2 derniers cas charte ou licence des données primaires)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Auteurs et son affiliation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Pour les données liées à des personnes : trace des consentements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Processus de validation des données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Processus de transformation des données primaires</a:t>
            </a:r>
          </a:p>
        </p:txBody>
      </p:sp>
    </p:spTree>
    <p:extLst>
      <p:ext uri="{BB962C8B-B14F-4D97-AF65-F5344CB8AC3E}">
        <p14:creationId xmlns:p14="http://schemas.microsoft.com/office/powerpoint/2010/main" val="133283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 bwMode="auto">
          <a:xfrm>
            <a:off x="107950" y="260350"/>
            <a:ext cx="8856663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Font typeface="Wingdings 3" charset="0"/>
              <a:buNone/>
            </a:pP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Recommandations sur les champs à inclure dans les métadonnées (3)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3850" y="1878869"/>
            <a:ext cx="8229600" cy="40616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Propriété intellectuelle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Licence d’utilisation des sources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Droits  du fournisseur sur les données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Licence d’utilisation</a:t>
            </a:r>
          </a:p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Réglementations spécifiques</a:t>
            </a:r>
            <a:r>
              <a:rPr lang="fr-FR" dirty="0">
                <a:latin typeface="Helvetica" charset="0"/>
                <a:cs typeface="Helvetica" charset="0"/>
              </a:rPr>
              <a:t> applicables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Loi informatique et liberté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CNTIL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Droits des producteurs de bases de données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Etc..</a:t>
            </a:r>
          </a:p>
        </p:txBody>
      </p:sp>
    </p:spTree>
    <p:extLst>
      <p:ext uri="{BB962C8B-B14F-4D97-AF65-F5344CB8AC3E}">
        <p14:creationId xmlns:p14="http://schemas.microsoft.com/office/powerpoint/2010/main" val="315635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>
                <a:solidFill>
                  <a:srgbClr val="3366FF"/>
                </a:solidFill>
                <a:latin typeface="Helvetica" charset="0"/>
                <a:cs typeface="Helvetica" charset="0"/>
              </a:rPr>
              <a:t>En guide de conclusion temporaire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Seuls quelques aspects ont été abordés ici.</a:t>
            </a:r>
          </a:p>
          <a:p>
            <a:pPr>
              <a:spcBef>
                <a:spcPct val="0"/>
              </a:spcBef>
              <a:buFont typeface="Wingdings 3" charset="0"/>
              <a:buChar char=""/>
            </a:pPr>
            <a:endParaRPr lang="fr-FR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Il convient de poursuivre la réflexion </a:t>
            </a:r>
          </a:p>
          <a:p>
            <a:pPr>
              <a:spcBef>
                <a:spcPct val="0"/>
              </a:spcBef>
              <a:buFont typeface="Wingdings 3" charset="0"/>
              <a:buChar char=""/>
            </a:pPr>
            <a:endParaRPr lang="fr-FR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dirty="0">
                <a:latin typeface="Helvetica" charset="0"/>
                <a:cs typeface="Helvetica" charset="0"/>
              </a:rPr>
              <a:t>Un objectif pourrait d'aller vers un guide de recommandation sur la création, gestion et diffusion de ressources informatisées via des </a:t>
            </a:r>
            <a:r>
              <a:rPr lang="fr-FR" dirty="0" smtClean="0">
                <a:latin typeface="Helvetica" charset="0"/>
                <a:cs typeface="Helvetica" charset="0"/>
              </a:rPr>
              <a:t>plateformes </a:t>
            </a:r>
            <a:r>
              <a:rPr lang="fr-FR" dirty="0">
                <a:latin typeface="Helvetica" charset="0"/>
                <a:cs typeface="Helvetica" charset="0"/>
              </a:rPr>
              <a:t>de mutualisation, à l'image du guide </a:t>
            </a:r>
            <a:r>
              <a:rPr lang="fr-FR" dirty="0" smtClean="0">
                <a:latin typeface="Helvetica" charset="0"/>
                <a:cs typeface="Helvetica" charset="0"/>
              </a:rPr>
              <a:t>publié par le comité d’éthique du CNRS pour </a:t>
            </a:r>
            <a:r>
              <a:rPr lang="fr-FR" dirty="0">
                <a:latin typeface="Helvetica" charset="0"/>
                <a:cs typeface="Helvetica" charset="0"/>
              </a:rPr>
              <a:t>promouvoir une recherche intègre et responsable</a:t>
            </a:r>
          </a:p>
        </p:txBody>
      </p:sp>
    </p:spTree>
    <p:extLst>
      <p:ext uri="{BB962C8B-B14F-4D97-AF65-F5344CB8AC3E}">
        <p14:creationId xmlns:p14="http://schemas.microsoft.com/office/powerpoint/2010/main" val="19012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10/07/2014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8" name="Picture 2" descr="http://www.anpi.asso.fr/wp-content/uploads/2011/06/questi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13034" t="-5429" r="-10859" b="9710"/>
          <a:stretch/>
        </p:blipFill>
        <p:spPr bwMode="auto">
          <a:xfrm>
            <a:off x="1188336" y="673527"/>
            <a:ext cx="6503637" cy="50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69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Principal objectif des plateformes de mutualisation de 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18318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endParaRPr lang="fr-FR" dirty="0" smtClean="0">
              <a:latin typeface="Helvetica"/>
              <a:cs typeface="Helvetica"/>
            </a:endParaRPr>
          </a:p>
          <a:p>
            <a:pPr>
              <a:defRPr/>
            </a:pPr>
            <a:r>
              <a:rPr lang="fr-FR" dirty="0" smtClean="0">
                <a:latin typeface="Helvetica"/>
                <a:cs typeface="Helvetica"/>
              </a:rPr>
              <a:t>Que cela soit dans le domaine de l’IST, de la linguistique du TAL l'exploitation de plateformes de mutualisation de ressources est en grande partie 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assimilable à du « </a:t>
            </a:r>
            <a:r>
              <a:rPr lang="fr-FR" b="1" dirty="0" err="1" smtClean="0">
                <a:solidFill>
                  <a:srgbClr val="3366FF"/>
                </a:solidFill>
                <a:latin typeface="Helvetica"/>
                <a:cs typeface="Helvetica"/>
              </a:rPr>
              <a:t>Text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 and Data </a:t>
            </a:r>
            <a:r>
              <a:rPr lang="fr-FR" b="1" dirty="0" err="1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fr-FR" b="1" dirty="0" err="1" smtClean="0">
                <a:solidFill>
                  <a:srgbClr val="3366FF"/>
                </a:solidFill>
                <a:latin typeface="Helvetica"/>
                <a:cs typeface="Helvetica"/>
              </a:rPr>
              <a:t>ining</a:t>
            </a: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 » (TDM)</a:t>
            </a:r>
          </a:p>
          <a:p>
            <a:pPr>
              <a:defRPr/>
            </a:pPr>
            <a:endParaRPr lang="fr-FR" b="1" dirty="0">
              <a:solidFill>
                <a:srgbClr val="3366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fr-FR" b="1" dirty="0" smtClean="0">
                <a:solidFill>
                  <a:srgbClr val="3366FF"/>
                </a:solidFill>
                <a:latin typeface="Helvetica"/>
                <a:cs typeface="Helvetica"/>
              </a:rPr>
              <a:t>Or il n’existe pas de définition légale ni de statut légal de TDM</a:t>
            </a:r>
          </a:p>
          <a:p>
            <a:pPr lvl="1">
              <a:defRPr/>
            </a:pPr>
            <a:r>
              <a:rPr lang="fr-FR" dirty="0" smtClean="0">
                <a:solidFill>
                  <a:srgbClr val="000000"/>
                </a:solidFill>
                <a:latin typeface="Helvetica"/>
                <a:cs typeface="Helvetica"/>
              </a:rPr>
              <a:t>Cf.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Helvetica"/>
                <a:cs typeface="Helvetica"/>
              </a:rPr>
              <a:t>Rapport du cabinet </a:t>
            </a:r>
            <a:r>
              <a:rPr lang="fr-FR" dirty="0">
                <a:solidFill>
                  <a:srgbClr val="000000"/>
                </a:solidFill>
                <a:latin typeface="Helvetica"/>
                <a:cs typeface="Helvetica"/>
              </a:rPr>
              <a:t>B</a:t>
            </a:r>
            <a:r>
              <a:rPr lang="fr-FR" dirty="0" smtClean="0">
                <a:solidFill>
                  <a:srgbClr val="000000"/>
                </a:solidFill>
                <a:latin typeface="Helvetica"/>
                <a:cs typeface="Helvetica"/>
              </a:rPr>
              <a:t>ensoussan pour ISTEX</a:t>
            </a:r>
          </a:p>
        </p:txBody>
      </p:sp>
    </p:spTree>
    <p:extLst>
      <p:ext uri="{BB962C8B-B14F-4D97-AF65-F5344CB8AC3E}">
        <p14:creationId xmlns:p14="http://schemas.microsoft.com/office/powerpoint/2010/main" val="58205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59" y="2249452"/>
            <a:ext cx="8257273" cy="16733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satMod val="150000"/>
                  </a:schemeClr>
                </a:solidFill>
                <a:latin typeface="Helvetica"/>
                <a:cs typeface="Helvetica"/>
              </a:rPr>
              <a:t>ORTOLANG u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  <a:latin typeface="Helvetica"/>
                <a:ea typeface="+mj-ea"/>
                <a:cs typeface="Helvetica"/>
              </a:rPr>
              <a:t>n équipement d’excellence en réseau</a:t>
            </a:r>
            <a:r>
              <a:rPr lang="fr-FR" dirty="0">
                <a:solidFill>
                  <a:schemeClr val="accent1">
                    <a:satMod val="1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  <a:latin typeface="Helvetica"/>
                <a:ea typeface="+mj-ea"/>
                <a:cs typeface="Helvetica"/>
              </a:rPr>
              <a:t>réunissant des compétences complémentaires</a:t>
            </a:r>
          </a:p>
        </p:txBody>
      </p:sp>
      <p:pic>
        <p:nvPicPr>
          <p:cNvPr id="1331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1" t="-4095" r="56743" b="-2"/>
          <a:stretch>
            <a:fillRect/>
          </a:stretch>
        </p:blipFill>
        <p:spPr bwMode="auto">
          <a:xfrm>
            <a:off x="919956" y="4348627"/>
            <a:ext cx="96678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5368925"/>
            <a:ext cx="736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287268"/>
            <a:ext cx="1368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35" y="5368925"/>
            <a:ext cx="181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6"/>
          <a:stretch>
            <a:fillRect/>
          </a:stretch>
        </p:blipFill>
        <p:spPr bwMode="auto">
          <a:xfrm>
            <a:off x="3886599" y="4385140"/>
            <a:ext cx="12398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220237"/>
            <a:ext cx="1739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5" y="188913"/>
            <a:ext cx="1574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5" y="950913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13" y="1131888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6" y="1131888"/>
            <a:ext cx="1873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5888"/>
            <a:ext cx="172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Imag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6" y="1889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07/06/2013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75417" y="4385140"/>
            <a:ext cx="61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374768" y="6426716"/>
            <a:ext cx="7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ＭＳ ゴシック"/>
                <a:ea typeface="ＭＳ ゴシック"/>
                <a:cs typeface="ＭＳ ゴシック"/>
                <a:hlinkClick r:id="rId14" action="ppaction://hlinksldjump"/>
              </a:rPr>
              <a:t>⏎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62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24/04/2014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6" name="Image 5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0" y="117208"/>
            <a:ext cx="8812809" cy="626103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74768" y="6426716"/>
            <a:ext cx="7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ＭＳ ゴシック"/>
                <a:ea typeface="ＭＳ ゴシック"/>
                <a:cs typeface="ＭＳ ゴシック"/>
                <a:hlinkClick r:id="rId3" action="ppaction://hlinksldjump"/>
              </a:rPr>
              <a:t>⏎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34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Juin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075B-462F-D447-94E2-77F246BFC9C0}" type="slidenum">
              <a:rPr lang="fr-FR" smtClean="0"/>
              <a:pPr/>
              <a:t>42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81" t="11129" r="16564" b="10683"/>
          <a:stretch/>
        </p:blipFill>
        <p:spPr>
          <a:xfrm>
            <a:off x="677123" y="216605"/>
            <a:ext cx="7755467" cy="6139745"/>
          </a:xfrm>
        </p:spPr>
      </p:pic>
      <p:sp>
        <p:nvSpPr>
          <p:cNvPr id="6" name="ZoneTexte 5"/>
          <p:cNvSpPr txBox="1"/>
          <p:nvPr/>
        </p:nvSpPr>
        <p:spPr>
          <a:xfrm>
            <a:off x="6879698" y="5522719"/>
            <a:ext cx="7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ＭＳ ゴシック"/>
                <a:ea typeface="ＭＳ ゴシック"/>
                <a:cs typeface="ＭＳ ゴシック"/>
                <a:hlinkClick r:id="rId3" action="ppaction://hlinksldjump"/>
              </a:rPr>
              <a:t>⏎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23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/>
          </p:nvPr>
        </p:nvSpPr>
        <p:spPr bwMode="auto">
          <a:xfrm>
            <a:off x="468313" y="142582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sz="3600" dirty="0">
                <a:solidFill>
                  <a:srgbClr val="3366FF"/>
                </a:solidFill>
                <a:latin typeface="Helvetica" charset="0"/>
                <a:cs typeface="Helvetica" charset="0"/>
              </a:rPr>
              <a:t>Proposition de définition du TDM (source cabinet Bensoussan)</a:t>
            </a:r>
          </a:p>
        </p:txBody>
      </p:sp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426871"/>
            <a:ext cx="8229600" cy="5183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fr-FR" dirty="0">
                <a:latin typeface="Helvetica"/>
                <a:cs typeface="Helvetica"/>
              </a:rPr>
              <a:t>la notion de </a:t>
            </a:r>
            <a:r>
              <a:rPr lang="fr-FR" dirty="0" smtClean="0">
                <a:latin typeface="Helvetica"/>
                <a:cs typeface="Helvetica"/>
              </a:rPr>
              <a:t>TDM regroupe </a:t>
            </a:r>
            <a:r>
              <a:rPr lang="fr-FR" dirty="0">
                <a:latin typeface="Helvetica"/>
                <a:cs typeface="Helvetica"/>
              </a:rPr>
              <a:t>des techniques de </a:t>
            </a:r>
            <a:endParaRPr lang="fr-FR" dirty="0" smtClean="0"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collecte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de </a:t>
            </a:r>
            <a:r>
              <a:rPr lang="fr-FR" dirty="0" err="1">
                <a:solidFill>
                  <a:srgbClr val="3366FF"/>
                </a:solidFill>
                <a:latin typeface="Helvetica"/>
                <a:cs typeface="Helvetica"/>
              </a:rPr>
              <a:t>données</a:t>
            </a:r>
            <a:r>
              <a:rPr lang="fr-FR" dirty="0">
                <a:latin typeface="Helvetica"/>
                <a:cs typeface="Helvetica"/>
              </a:rPr>
              <a:t>, </a:t>
            </a:r>
            <a:endParaRPr lang="fr-FR" dirty="0" smtClean="0"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traitement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automatique de la connaissance </a:t>
            </a:r>
            <a:r>
              <a:rPr lang="fr-FR" dirty="0">
                <a:latin typeface="Helvetica"/>
                <a:cs typeface="Helvetica"/>
              </a:rPr>
              <a:t>issue de ces </a:t>
            </a:r>
            <a:r>
              <a:rPr lang="fr-FR" dirty="0" err="1">
                <a:latin typeface="Helvetica"/>
                <a:cs typeface="Helvetica"/>
              </a:rPr>
              <a:t>données</a:t>
            </a:r>
            <a:r>
              <a:rPr lang="fr-FR" dirty="0">
                <a:latin typeface="Helvetica"/>
                <a:cs typeface="Helvetica"/>
              </a:rPr>
              <a:t>, </a:t>
            </a:r>
            <a:endParaRPr lang="fr-FR" dirty="0" smtClean="0"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defRPr/>
            </a:pPr>
            <a:r>
              <a:rPr lang="fr-FR" dirty="0" err="1" smtClean="0">
                <a:solidFill>
                  <a:srgbClr val="3366FF"/>
                </a:solidFill>
                <a:latin typeface="Helvetica"/>
                <a:cs typeface="Helvetica"/>
              </a:rPr>
              <a:t>présentation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automatique des </a:t>
            </a:r>
            <a:r>
              <a:rPr lang="fr-FR" dirty="0" err="1">
                <a:solidFill>
                  <a:srgbClr val="3366FF"/>
                </a:solidFill>
                <a:latin typeface="Helvetica"/>
                <a:cs typeface="Helvetica"/>
              </a:rPr>
              <a:t>résultats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 err="1">
                <a:latin typeface="Helvetica"/>
                <a:cs typeface="Helvetica"/>
              </a:rPr>
              <a:t>générés</a:t>
            </a:r>
            <a:r>
              <a:rPr lang="fr-FR" dirty="0">
                <a:latin typeface="Helvetica"/>
                <a:cs typeface="Helvetica"/>
              </a:rPr>
              <a:t> par une demande d’un utilisateur. </a:t>
            </a:r>
          </a:p>
          <a:p>
            <a:pPr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le TDM permet </a:t>
            </a:r>
            <a:r>
              <a:rPr lang="fr-FR" dirty="0">
                <a:latin typeface="Helvetica"/>
                <a:cs typeface="Helvetica"/>
              </a:rPr>
              <a:t>d’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explorer</a:t>
            </a:r>
            <a:r>
              <a:rPr lang="fr-FR" dirty="0">
                <a:latin typeface="Helvetica"/>
                <a:cs typeface="Helvetica"/>
              </a:rPr>
              <a:t>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un volume croissant de </a:t>
            </a:r>
            <a:r>
              <a:rPr lang="fr-FR" dirty="0" err="1">
                <a:solidFill>
                  <a:srgbClr val="3366FF"/>
                </a:solidFill>
                <a:latin typeface="Helvetica"/>
                <a:cs typeface="Helvetica"/>
              </a:rPr>
              <a:t>données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fr-FR" dirty="0">
                <a:latin typeface="Helvetica"/>
                <a:cs typeface="Helvetica"/>
              </a:rPr>
              <a:t>de toute nature en </a:t>
            </a:r>
            <a:r>
              <a:rPr lang="fr-FR" dirty="0" smtClean="0">
                <a:latin typeface="Helvetica"/>
                <a:cs typeface="Helvetica"/>
              </a:rPr>
              <a:t>traitant, </a:t>
            </a:r>
            <a:r>
              <a:rPr lang="fr-FR" dirty="0">
                <a:latin typeface="Helvetica"/>
                <a:cs typeface="Helvetica"/>
              </a:rPr>
              <a:t>par des techniques d’intelligence </a:t>
            </a:r>
            <a:r>
              <a:rPr lang="fr-FR" dirty="0" smtClean="0">
                <a:latin typeface="Helvetica"/>
                <a:cs typeface="Helvetica"/>
              </a:rPr>
              <a:t>artificielle et de </a:t>
            </a:r>
            <a:r>
              <a:rPr lang="fr-FR" dirty="0">
                <a:latin typeface="Helvetica"/>
                <a:cs typeface="Helvetica"/>
              </a:rPr>
              <a:t>T</a:t>
            </a:r>
            <a:r>
              <a:rPr lang="fr-FR" dirty="0" smtClean="0">
                <a:latin typeface="Helvetica"/>
                <a:cs typeface="Helvetica"/>
              </a:rPr>
              <a:t>AL, les données </a:t>
            </a:r>
            <a:r>
              <a:rPr lang="fr-FR" dirty="0">
                <a:latin typeface="Helvetica"/>
                <a:cs typeface="Helvetica"/>
              </a:rPr>
              <a:t>et les </a:t>
            </a:r>
            <a:r>
              <a:rPr lang="fr-FR" dirty="0" err="1">
                <a:latin typeface="Helvetica"/>
                <a:cs typeface="Helvetica"/>
              </a:rPr>
              <a:t>métadonnées</a:t>
            </a:r>
            <a:r>
              <a:rPr lang="fr-FR" dirty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associées. </a:t>
            </a:r>
            <a:endParaRPr lang="fr-FR" dirty="0">
              <a:latin typeface="Helvetica"/>
              <a:cs typeface="Helvetica"/>
            </a:endParaRPr>
          </a:p>
          <a:p>
            <a:pPr>
              <a:lnSpc>
                <a:spcPct val="11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le TDM a </a:t>
            </a:r>
            <a:r>
              <a:rPr lang="fr-FR" dirty="0">
                <a:latin typeface="Helvetica"/>
                <a:cs typeface="Helvetica"/>
              </a:rPr>
              <a:t>pour objet l’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extraction</a:t>
            </a:r>
            <a:r>
              <a:rPr lang="fr-FR" dirty="0">
                <a:latin typeface="Helvetica"/>
                <a:cs typeface="Helvetica"/>
              </a:rPr>
              <a:t> ou la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mise en perspective d'un savoir ou d'une connaissance nouvelle. </a:t>
            </a:r>
          </a:p>
        </p:txBody>
      </p:sp>
    </p:spTree>
    <p:extLst>
      <p:ext uri="{BB962C8B-B14F-4D97-AF65-F5344CB8AC3E}">
        <p14:creationId xmlns:p14="http://schemas.microsoft.com/office/powerpoint/2010/main" val="40463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/>
          </p:nvPr>
        </p:nvSpPr>
        <p:spPr bwMode="auto">
          <a:xfrm>
            <a:off x="107950" y="260350"/>
            <a:ext cx="8856663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TDM : absence de cadre </a:t>
            </a:r>
            <a:r>
              <a:rPr lang="fr-FR" sz="3200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légal</a:t>
            </a:r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 en France / UE (Source Cab. Bensoussan)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330013"/>
            <a:ext cx="8229600" cy="5183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Certains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techniques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du TDM peuvent constituer une atteinte </a:t>
            </a:r>
            <a:r>
              <a:rPr lang="fr-FR" dirty="0">
                <a:latin typeface="Helvetica"/>
                <a:cs typeface="Helvetica"/>
              </a:rPr>
              <a:t>: 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au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droit d’auteur </a:t>
            </a:r>
            <a:r>
              <a:rPr lang="fr-FR" dirty="0">
                <a:latin typeface="Helvetica"/>
                <a:cs typeface="Helvetica"/>
              </a:rPr>
              <a:t>: </a:t>
            </a:r>
            <a:endParaRPr lang="fr-FR" dirty="0" smtClean="0">
              <a:latin typeface="Helvetica"/>
              <a:cs typeface="Helvetica"/>
            </a:endParaRPr>
          </a:p>
          <a:p>
            <a:pPr lvl="2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reproduction </a:t>
            </a:r>
            <a:r>
              <a:rPr lang="fr-FR" dirty="0">
                <a:latin typeface="Helvetica"/>
                <a:cs typeface="Helvetica"/>
              </a:rPr>
              <a:t>des </a:t>
            </a:r>
            <a:r>
              <a:rPr lang="fr-FR" dirty="0" smtClean="0">
                <a:latin typeface="Helvetica"/>
                <a:cs typeface="Helvetica"/>
              </a:rPr>
              <a:t>données </a:t>
            </a:r>
            <a:r>
              <a:rPr lang="fr-FR" dirty="0">
                <a:latin typeface="Helvetica"/>
                <a:cs typeface="Helvetica"/>
              </a:rPr>
              <a:t>/ </a:t>
            </a:r>
            <a:r>
              <a:rPr lang="fr-FR" dirty="0" smtClean="0">
                <a:latin typeface="Helvetica"/>
                <a:cs typeface="Helvetica"/>
              </a:rPr>
              <a:t>représentation </a:t>
            </a:r>
            <a:r>
              <a:rPr lang="fr-FR" dirty="0">
                <a:latin typeface="Helvetica"/>
                <a:cs typeface="Helvetica"/>
              </a:rPr>
              <a:t>en texte </a:t>
            </a:r>
            <a:r>
              <a:rPr lang="fr-FR" dirty="0" smtClean="0">
                <a:latin typeface="Helvetica"/>
                <a:cs typeface="Helvetica"/>
              </a:rPr>
              <a:t>intégral </a:t>
            </a:r>
            <a:endParaRPr lang="fr-FR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au </a:t>
            </a:r>
            <a:r>
              <a:rPr lang="fr-FR" dirty="0">
                <a:solidFill>
                  <a:srgbClr val="3366FF"/>
                </a:solidFill>
                <a:latin typeface="Helvetica"/>
                <a:cs typeface="Helvetica"/>
              </a:rPr>
              <a:t>droit du producteur de base de </a:t>
            </a:r>
            <a:r>
              <a:rPr lang="fr-FR" dirty="0" smtClean="0">
                <a:solidFill>
                  <a:srgbClr val="3366FF"/>
                </a:solidFill>
                <a:latin typeface="Helvetica"/>
                <a:cs typeface="Helvetica"/>
              </a:rPr>
              <a:t>données </a:t>
            </a:r>
            <a:r>
              <a:rPr lang="fr-FR" dirty="0">
                <a:latin typeface="Helvetica"/>
                <a:cs typeface="Helvetica"/>
              </a:rPr>
              <a:t>: </a:t>
            </a:r>
            <a:endParaRPr lang="fr-FR" dirty="0" smtClean="0">
              <a:latin typeface="Helvetica"/>
              <a:cs typeface="Helvetica"/>
            </a:endParaRPr>
          </a:p>
          <a:p>
            <a:pPr lvl="2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extraction </a:t>
            </a:r>
            <a:r>
              <a:rPr lang="fr-FR" dirty="0">
                <a:latin typeface="Helvetica"/>
                <a:cs typeface="Helvetica"/>
              </a:rPr>
              <a:t>massive ou </a:t>
            </a:r>
            <a:r>
              <a:rPr lang="fr-FR" dirty="0" smtClean="0">
                <a:latin typeface="Helvetica"/>
                <a:cs typeface="Helvetica"/>
              </a:rPr>
              <a:t>répétée de données </a:t>
            </a:r>
            <a:r>
              <a:rPr lang="fr-FR" dirty="0">
                <a:latin typeface="Helvetica"/>
                <a:cs typeface="Helvetica"/>
              </a:rPr>
              <a:t>contenues dans une base de </a:t>
            </a:r>
            <a:r>
              <a:rPr lang="fr-FR" dirty="0" smtClean="0">
                <a:latin typeface="Helvetica"/>
                <a:cs typeface="Helvetica"/>
              </a:rPr>
              <a:t>données </a:t>
            </a:r>
            <a:endParaRPr lang="fr-FR" dirty="0">
              <a:latin typeface="Helvetica"/>
              <a:cs typeface="Helvetica"/>
            </a:endParaRPr>
          </a:p>
          <a:p>
            <a:pPr lvl="2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réutilisation </a:t>
            </a:r>
            <a:r>
              <a:rPr lang="fr-FR" dirty="0">
                <a:latin typeface="Helvetica"/>
                <a:cs typeface="Helvetica"/>
              </a:rPr>
              <a:t>par mise à disposition du public </a:t>
            </a:r>
          </a:p>
          <a:p>
            <a:pPr>
              <a:lnSpc>
                <a:spcPct val="120000"/>
              </a:lnSpc>
              <a:defRPr/>
            </a:pPr>
            <a:r>
              <a:rPr lang="fr-FR" dirty="0">
                <a:latin typeface="Helvetica"/>
                <a:cs typeface="Helvetica"/>
              </a:rPr>
              <a:t>Risque de constituer des actes de parasitisme </a:t>
            </a:r>
          </a:p>
          <a:p>
            <a:pPr>
              <a:lnSpc>
                <a:spcPct val="120000"/>
              </a:lnSpc>
              <a:defRPr/>
            </a:pPr>
            <a:r>
              <a:rPr lang="fr-FR" dirty="0">
                <a:latin typeface="Helvetica"/>
                <a:cs typeface="Helvetica"/>
              </a:rPr>
              <a:t>D’autres actes </a:t>
            </a:r>
            <a:r>
              <a:rPr lang="fr-FR" dirty="0" smtClean="0">
                <a:latin typeface="Helvetica"/>
                <a:cs typeface="Helvetica"/>
              </a:rPr>
              <a:t>en revanche semblent ne pas poser de problème : 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traitement </a:t>
            </a:r>
            <a:r>
              <a:rPr lang="fr-FR" dirty="0">
                <a:latin typeface="Helvetica"/>
                <a:cs typeface="Helvetica"/>
              </a:rPr>
              <a:t>de la connaissance : 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réalisation </a:t>
            </a:r>
            <a:r>
              <a:rPr lang="fr-FR" dirty="0">
                <a:latin typeface="Helvetica"/>
                <a:cs typeface="Helvetica"/>
              </a:rPr>
              <a:t>de </a:t>
            </a:r>
            <a:r>
              <a:rPr lang="fr-FR" dirty="0" smtClean="0">
                <a:latin typeface="Helvetica"/>
                <a:cs typeface="Helvetica"/>
              </a:rPr>
              <a:t>référentiels </a:t>
            </a:r>
            <a:r>
              <a:rPr lang="fr-FR" dirty="0">
                <a:latin typeface="Helvetica"/>
                <a:cs typeface="Helvetica"/>
              </a:rPr>
              <a:t>lexicaux, </a:t>
            </a:r>
            <a:endParaRPr lang="fr-FR" dirty="0" smtClean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insertion </a:t>
            </a:r>
            <a:r>
              <a:rPr lang="fr-FR" dirty="0">
                <a:latin typeface="Helvetica"/>
                <a:cs typeface="Helvetica"/>
              </a:rPr>
              <a:t>de balises, </a:t>
            </a:r>
            <a:endParaRPr lang="fr-FR" dirty="0" smtClean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defRPr/>
            </a:pPr>
            <a:r>
              <a:rPr lang="fr-FR" dirty="0" smtClean="0">
                <a:latin typeface="Helvetica"/>
                <a:cs typeface="Helvetica"/>
              </a:rPr>
              <a:t>catégorisation </a:t>
            </a:r>
            <a:r>
              <a:rPr lang="fr-FR" dirty="0">
                <a:latin typeface="Helvetica"/>
                <a:cs typeface="Helvetica"/>
              </a:rPr>
              <a:t>ou </a:t>
            </a:r>
            <a:r>
              <a:rPr lang="fr-FR" dirty="0" err="1">
                <a:latin typeface="Helvetica"/>
                <a:cs typeface="Helvetica"/>
              </a:rPr>
              <a:t>pre</a:t>
            </a:r>
            <a:r>
              <a:rPr lang="fr-FR" dirty="0">
                <a:latin typeface="Helvetica"/>
                <a:cs typeface="Helvetica"/>
              </a:rPr>
              <a:t>́-normalisation des </a:t>
            </a:r>
            <a:r>
              <a:rPr lang="fr-FR" dirty="0" smtClean="0">
                <a:latin typeface="Helvetica"/>
                <a:cs typeface="Helvetica"/>
              </a:rPr>
              <a:t>données.</a:t>
            </a:r>
            <a:endParaRPr lang="fr-FR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800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Droit de </a:t>
            </a:r>
            <a:r>
              <a:rPr lang="fr-FR" sz="3200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propriéte</a:t>
            </a:r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́ des </a:t>
            </a:r>
            <a:r>
              <a:rPr lang="fr-FR" sz="3200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données</a:t>
            </a:r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 : pas d’existence </a:t>
            </a:r>
            <a:r>
              <a:rPr lang="fr-FR" sz="3200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légale</a:t>
            </a:r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 </a:t>
            </a:r>
          </a:p>
        </p:txBody>
      </p:sp>
      <p:pic>
        <p:nvPicPr>
          <p:cNvPr id="1126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8" b="-7828"/>
          <a:stretch>
            <a:fillRect/>
          </a:stretch>
        </p:blipFill>
        <p:spPr bwMode="auto">
          <a:xfrm>
            <a:off x="923299" y="1327061"/>
            <a:ext cx="7546708" cy="4838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39750" y="5981184"/>
            <a:ext cx="5214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latin typeface="Helvetica" charset="0"/>
                <a:cs typeface="Helvetica" charset="0"/>
              </a:rPr>
              <a:t>Source Etude ISTEX, Cabinet Bensoussan,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05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b="1" dirty="0">
                <a:latin typeface="Helvetica" charset="0"/>
                <a:cs typeface="Helvetica" charset="0"/>
              </a:rPr>
              <a:t>TDM : Absence de cadre légal en France/UE</a:t>
            </a:r>
          </a:p>
        </p:txBody>
      </p:sp>
      <p:pic>
        <p:nvPicPr>
          <p:cNvPr id="1229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5" b="-5225"/>
          <a:stretch>
            <a:fillRect/>
          </a:stretch>
        </p:blipFill>
        <p:spPr bwMode="auto">
          <a:xfrm>
            <a:off x="683561" y="1373061"/>
            <a:ext cx="7840256" cy="49379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9750" y="5942730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dirty="0">
                <a:latin typeface="Helvetica" charset="0"/>
                <a:cs typeface="Helvetica" charset="0"/>
              </a:rPr>
              <a:t>Source Etude ISTEX, Cabinet Bensoussan,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13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3200" dirty="0">
                <a:solidFill>
                  <a:srgbClr val="3366FF"/>
                </a:solidFill>
                <a:latin typeface="Helvetica" charset="0"/>
                <a:cs typeface="Helvetica" charset="0"/>
              </a:rPr>
              <a:t>D’où l’importance de règles d’éthique</a:t>
            </a: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 3" charset="0"/>
              <a:buChar char=""/>
            </a:pPr>
            <a:r>
              <a:rPr lang="fr-FR" sz="2400" dirty="0">
                <a:solidFill>
                  <a:srgbClr val="3366FF"/>
                </a:solidFill>
                <a:latin typeface="Helvetica" charset="0"/>
                <a:cs typeface="Helvetica" charset="0"/>
              </a:rPr>
              <a:t>En l’absence de cadre légal les règles d’éthique sont fondamentales 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sz="2400" dirty="0">
                <a:latin typeface="Helvetica" charset="0"/>
                <a:cs typeface="Helvetica" charset="0"/>
              </a:rPr>
              <a:t>dans la définition des procédures d’administration d’une plateforme</a:t>
            </a:r>
          </a:p>
          <a:p>
            <a:pPr lvl="1">
              <a:spcBef>
                <a:spcPct val="0"/>
              </a:spcBef>
              <a:buFont typeface="Wingdings 3" charset="0"/>
              <a:buChar char=""/>
            </a:pPr>
            <a:r>
              <a:rPr lang="fr-FR" sz="2400" dirty="0">
                <a:latin typeface="Helvetica" charset="0"/>
                <a:cs typeface="Helvetica" charset="0"/>
              </a:rPr>
              <a:t>à chaque étape de gestion d’une ressource sur une plateforme</a:t>
            </a:r>
          </a:p>
          <a:p>
            <a:pPr lvl="2">
              <a:spcBef>
                <a:spcPct val="0"/>
              </a:spcBef>
              <a:buFont typeface="Symbol" charset="0"/>
              <a:buChar char="·"/>
            </a:pPr>
            <a:r>
              <a:rPr lang="fr-FR" sz="2000" dirty="0">
                <a:latin typeface="Helvetica" charset="0"/>
                <a:cs typeface="Helvetica" charset="0"/>
              </a:rPr>
              <a:t>création et dépôt d’une ressource,</a:t>
            </a:r>
          </a:p>
          <a:p>
            <a:pPr lvl="2">
              <a:spcBef>
                <a:spcPct val="0"/>
              </a:spcBef>
              <a:buFont typeface="Symbol" charset="0"/>
              <a:buChar char="·"/>
            </a:pPr>
            <a:r>
              <a:rPr lang="fr-FR" sz="2000" dirty="0">
                <a:latin typeface="Helvetica" charset="0"/>
                <a:cs typeface="Helvetica" charset="0"/>
              </a:rPr>
              <a:t>enrichissement d’une ressource,</a:t>
            </a:r>
          </a:p>
          <a:p>
            <a:pPr lvl="2">
              <a:spcBef>
                <a:spcPct val="0"/>
              </a:spcBef>
              <a:buFont typeface="Symbol" charset="0"/>
              <a:buChar char="·"/>
            </a:pPr>
            <a:r>
              <a:rPr lang="fr-FR" sz="2000" dirty="0">
                <a:latin typeface="Helvetica" charset="0"/>
                <a:cs typeface="Helvetica" charset="0"/>
              </a:rPr>
              <a:t>publication d’une ressource,</a:t>
            </a:r>
          </a:p>
          <a:p>
            <a:pPr lvl="2">
              <a:spcBef>
                <a:spcPct val="0"/>
              </a:spcBef>
              <a:buFont typeface="Symbol" charset="0"/>
              <a:buChar char="·"/>
            </a:pPr>
            <a:r>
              <a:rPr lang="fr-FR" sz="2000" dirty="0">
                <a:latin typeface="Helvetica" charset="0"/>
                <a:cs typeface="Helvetica" charset="0"/>
              </a:rPr>
              <a:t>exploitation d’une ressource,</a:t>
            </a:r>
          </a:p>
          <a:p>
            <a:pPr lvl="2">
              <a:spcBef>
                <a:spcPct val="0"/>
              </a:spcBef>
              <a:buFont typeface="Symbol" charset="0"/>
              <a:buChar char="·"/>
            </a:pPr>
            <a:r>
              <a:rPr lang="fr-FR" sz="2000" dirty="0">
                <a:latin typeface="Helvetica" charset="0"/>
                <a:cs typeface="Helvetica" charset="0"/>
              </a:rPr>
              <a:t>etc.</a:t>
            </a:r>
            <a:r>
              <a:rPr lang="fr-FR" sz="2000" dirty="0" smtClean="0">
                <a:latin typeface="Helvetica" charset="0"/>
                <a:cs typeface="Helvetica" charset="0"/>
              </a:rPr>
              <a:t>.</a:t>
            </a:r>
            <a:endParaRPr lang="fr-FR" sz="200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2530</Words>
  <Application>Microsoft Macintosh PowerPoint</Application>
  <PresentationFormat>Présentation à l'écran (4:3)</PresentationFormat>
  <Paragraphs>423</Paragraphs>
  <Slides>42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Questions éthiques liées aux ressources et plateformes de mutualisation de ressources informatisées  Jean-Marie.Pierrel@atilf.fr </vt:lpstr>
      <vt:lpstr>Objectifs de ma présentation</vt:lpstr>
      <vt:lpstr>Plan de ma présentation : </vt:lpstr>
      <vt:lpstr>Principal objectif des plateformes de mutualisation de ressources</vt:lpstr>
      <vt:lpstr>Proposition de définition du TDM (source cabinet Bensoussan)</vt:lpstr>
      <vt:lpstr>TDM : absence de cadre légal en France / UE (Source Cab. Bensoussan)</vt:lpstr>
      <vt:lpstr>Droit de propriété des données : pas d’existence légale </vt:lpstr>
      <vt:lpstr>TDM : Absence de cadre légal en France/UE</vt:lpstr>
      <vt:lpstr>D’où l’importance de règles d’éthique</vt:lpstr>
      <vt:lpstr>Présentation PowerPoint</vt:lpstr>
      <vt:lpstr>Un équipement d’excellence  de mutualisation de ressources et d’outils sur la langue et son traitement informatique</vt:lpstr>
      <vt:lpstr>Pourquoi un tel équipement ?</vt:lpstr>
      <vt:lpstr>Positionnement d’ORTOLANG</vt:lpstr>
      <vt:lpstr>Contexte général</vt:lpstr>
      <vt:lpstr>Contexte général</vt:lpstr>
      <vt:lpstr>Flux du travail</vt:lpstr>
      <vt:lpstr>Le dépôt</vt:lpstr>
      <vt:lpstr>Un accompagnement dès cette phase de dépôt  </vt:lpstr>
      <vt:lpstr>Espace de travail sécurisé</vt:lpstr>
      <vt:lpstr>Publication</vt:lpstr>
      <vt:lpstr>Archivage</vt:lpstr>
      <vt:lpstr>La consultation</vt:lpstr>
      <vt:lpstr>La réutilisation de ressources</vt:lpstr>
      <vt:lpstr>Pour en savoir plus et suivre l’avancement du projet</vt:lpstr>
      <vt:lpstr>Retour sur quelques questions éthiques liées aux ressources et plateformes de mutualisation de ressources informatisées </vt:lpstr>
      <vt:lpstr>Respect de droits de propriétés (1)</vt:lpstr>
      <vt:lpstr>Respect de droits de propriétés (2)</vt:lpstr>
      <vt:lpstr>Respect de droits de propriétés (3)</vt:lpstr>
      <vt:lpstr>Les prérogatives morales de l'auteur</vt:lpstr>
      <vt:lpstr>Les prérogatives patrimoniales de l'auteur</vt:lpstr>
      <vt:lpstr>Des questions de droit restées ouvertes</vt:lpstr>
      <vt:lpstr>Respects des droits des personnes</vt:lpstr>
      <vt:lpstr>Citation</vt:lpstr>
      <vt:lpstr>Citation : quelques recommandations</vt:lpstr>
      <vt:lpstr>Recommandations sur les champs à inclure dans les métadonnées (1)</vt:lpstr>
      <vt:lpstr>Recommandations sur les champs à inclure dans les métadonnées (2)</vt:lpstr>
      <vt:lpstr>Recommandations sur les champs à inclure dans les métadonnées (3)</vt:lpstr>
      <vt:lpstr>En guide de conclusion temporaire</vt:lpstr>
      <vt:lpstr>Présentation PowerPoint</vt:lpstr>
      <vt:lpstr>ORTOLANG un équipement d’excellence en réseau réunissant des compétences complémentaires</vt:lpstr>
      <vt:lpstr>Présentation PowerPoint</vt:lpstr>
      <vt:lpstr>Présentation PowerPoint</vt:lpstr>
    </vt:vector>
  </TitlesOfParts>
  <Company>ATILF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"ORTOLANG : un support technique pour le développement de corpus de référence"</dc:title>
  <dc:creator>Jean-Marie Pierrel</dc:creator>
  <cp:lastModifiedBy>Jean-Marie Pierrel</cp:lastModifiedBy>
  <cp:revision>183</cp:revision>
  <cp:lastPrinted>2014-11-06T15:49:04Z</cp:lastPrinted>
  <dcterms:created xsi:type="dcterms:W3CDTF">2013-03-12T11:33:10Z</dcterms:created>
  <dcterms:modified xsi:type="dcterms:W3CDTF">2014-11-19T14:20:32Z</dcterms:modified>
</cp:coreProperties>
</file>